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3"/>
  </p:notesMasterIdLst>
  <p:sldIdLst>
    <p:sldId id="256" r:id="rId2"/>
    <p:sldId id="263" r:id="rId3"/>
    <p:sldId id="297" r:id="rId4"/>
    <p:sldId id="298" r:id="rId5"/>
    <p:sldId id="300" r:id="rId6"/>
    <p:sldId id="301" r:id="rId7"/>
    <p:sldId id="302" r:id="rId8"/>
    <p:sldId id="303" r:id="rId9"/>
    <p:sldId id="304" r:id="rId10"/>
    <p:sldId id="296" r:id="rId11"/>
    <p:sldId id="275" r:id="rId12"/>
  </p:sldIdLst>
  <p:sldSz cx="9144000" cy="5143500" type="screen16x9"/>
  <p:notesSz cx="6858000" cy="9144000"/>
  <p:embeddedFontLst>
    <p:embeddedFont>
      <p:font typeface="Cairo" pitchFamily="2" charset="-78"/>
      <p:regular r:id="rId14"/>
      <p:bold r:id="rId15"/>
    </p:embeddedFont>
    <p:embeddedFont>
      <p:font typeface="Raleway" pitchFamily="2" charset="77"/>
      <p:regular r:id="rId16"/>
      <p:bold r:id="rId17"/>
      <p:italic r:id="rId18"/>
      <p:boldItalic r:id="rId19"/>
    </p:embeddedFont>
    <p:embeddedFont>
      <p:font typeface="Space Grotesk" pitchFamily="2" charset="77"/>
      <p:regular r:id="rId20"/>
      <p:bold r:id="rId21"/>
    </p:embeddedFont>
    <p:embeddedFont>
      <p:font typeface="Space Grotesk Medium" pitchFamily="2" charset="77"/>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8FA3DF-1FA4-4115-9F04-AEA0351237C1}">
  <a:tblStyle styleId="{628FA3DF-1FA4-4115-9F04-AEA0351237C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6334A78-BD34-4395-8DA0-2A639B00A81E}"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5"/>
    <p:restoredTop sz="91417"/>
  </p:normalViewPr>
  <p:slideViewPr>
    <p:cSldViewPr snapToGrid="0">
      <p:cViewPr varScale="1">
        <p:scale>
          <a:sx n="133" d="100"/>
          <a:sy n="133" d="100"/>
        </p:scale>
        <p:origin x="2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84d99d1a72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A1B8F41E-90AC-2FEC-D902-7CFF7CA66FE8}"/>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53C0E53B-6625-F0AF-F930-0DAC98A705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F424E2B8-3649-3A07-2D21-9260BCFA05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299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8354A425-38E7-70B6-AB65-068849A3393E}"/>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6DE27EC4-A97A-4442-D39B-32286BD286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E2AA9A12-AB15-DC62-83AB-2EC9703371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045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087E0965-4E57-C3A6-DC85-75945B373E1E}"/>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40A1F6E4-635D-EC98-C43C-2E40EF246F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2666A287-F5AD-652A-9502-78EE7E7FDF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6622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869D5802-33CB-F19F-D069-9239D736F5A4}"/>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EE4ABB6C-36A8-5C56-2976-473524A617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196169F6-F359-D46B-9ADC-103A8805CB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31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6E84A341-6F6A-574E-1F7F-4D1FA0E352F7}"/>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3FB631EB-5397-0E1D-22B4-329D5A8FD8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85A898C3-1B3D-929F-6562-7C4E44EA94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8040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3EB90773-AE54-8E10-DDF8-2A529B14F709}"/>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59CBE3B3-C0E0-DA20-6948-53FF9A4D24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7DD9C7F7-F572-18F6-1B87-B7D2C1A33E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4758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58546BC4-2B89-AD06-789B-A846A01057BF}"/>
            </a:ext>
          </a:extLst>
        </p:cNvPr>
        <p:cNvGrpSpPr/>
        <p:nvPr/>
      </p:nvGrpSpPr>
      <p:grpSpPr>
        <a:xfrm>
          <a:off x="0" y="0"/>
          <a:ext cx="0" cy="0"/>
          <a:chOff x="0" y="0"/>
          <a:chExt cx="0" cy="0"/>
        </a:xfrm>
      </p:grpSpPr>
      <p:sp>
        <p:nvSpPr>
          <p:cNvPr id="326" name="Google Shape;326;g184d99d1a72_0_57:notes">
            <a:extLst>
              <a:ext uri="{FF2B5EF4-FFF2-40B4-BE49-F238E27FC236}">
                <a16:creationId xmlns:a16="http://schemas.microsoft.com/office/drawing/2014/main" id="{37624714-3A47-0C1E-D801-1B1D1D4C5D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184d99d1a72_0_57:notes">
            <a:extLst>
              <a:ext uri="{FF2B5EF4-FFF2-40B4-BE49-F238E27FC236}">
                <a16:creationId xmlns:a16="http://schemas.microsoft.com/office/drawing/2014/main" id="{59900BC8-237A-7C6A-1938-0B8E84B739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0395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2205375"/>
            <a:ext cx="5257800" cy="16140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800">
                <a:solidFill>
                  <a:srgbClr val="241160"/>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885650"/>
            <a:ext cx="3690600" cy="468600"/>
          </a:xfrm>
          <a:prstGeom prst="rect">
            <a:avLst/>
          </a:prstGeom>
          <a:solidFill>
            <a:schemeClr val="dk2"/>
          </a:solidFill>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pic>
        <p:nvPicPr>
          <p:cNvPr id="11" name="Google Shape;11;p2"/>
          <p:cNvPicPr preferRelativeResize="0"/>
          <p:nvPr/>
        </p:nvPicPr>
        <p:blipFill>
          <a:blip r:embed="rId2">
            <a:alphaModFix/>
          </a:blip>
          <a:stretch>
            <a:fillRect/>
          </a:stretch>
        </p:blipFill>
        <p:spPr>
          <a:xfrm rot="10800000" flipH="1">
            <a:off x="0" y="0"/>
            <a:ext cx="4727801" cy="22568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5"/>
        <p:cNvGrpSpPr/>
        <p:nvPr/>
      </p:nvGrpSpPr>
      <p:grpSpPr>
        <a:xfrm>
          <a:off x="0" y="0"/>
          <a:ext cx="0" cy="0"/>
          <a:chOff x="0" y="0"/>
          <a:chExt cx="0" cy="0"/>
        </a:xfrm>
      </p:grpSpPr>
      <p:grpSp>
        <p:nvGrpSpPr>
          <p:cNvPr id="56" name="Google Shape;56;p8"/>
          <p:cNvGrpSpPr/>
          <p:nvPr/>
        </p:nvGrpSpPr>
        <p:grpSpPr>
          <a:xfrm>
            <a:off x="10" y="0"/>
            <a:ext cx="9143991" cy="5143500"/>
            <a:chOff x="10" y="0"/>
            <a:chExt cx="9143991" cy="5143500"/>
          </a:xfrm>
        </p:grpSpPr>
        <p:pic>
          <p:nvPicPr>
            <p:cNvPr id="57" name="Google Shape;57;p8"/>
            <p:cNvPicPr preferRelativeResize="0"/>
            <p:nvPr/>
          </p:nvPicPr>
          <p:blipFill>
            <a:blip r:embed="rId2">
              <a:alphaModFix/>
            </a:blip>
            <a:stretch>
              <a:fillRect/>
            </a:stretch>
          </p:blipFill>
          <p:spPr>
            <a:xfrm flipH="1">
              <a:off x="10" y="0"/>
              <a:ext cx="3405191" cy="5143500"/>
            </a:xfrm>
            <a:prstGeom prst="rect">
              <a:avLst/>
            </a:prstGeom>
            <a:noFill/>
            <a:ln>
              <a:noFill/>
            </a:ln>
          </p:spPr>
        </p:pic>
        <p:pic>
          <p:nvPicPr>
            <p:cNvPr id="58" name="Google Shape;58;p8"/>
            <p:cNvPicPr preferRelativeResize="0"/>
            <p:nvPr/>
          </p:nvPicPr>
          <p:blipFill>
            <a:blip r:embed="rId3">
              <a:alphaModFix/>
            </a:blip>
            <a:stretch>
              <a:fillRect/>
            </a:stretch>
          </p:blipFill>
          <p:spPr>
            <a:xfrm flipH="1">
              <a:off x="4416200" y="2886625"/>
              <a:ext cx="4727801" cy="2256875"/>
            </a:xfrm>
            <a:prstGeom prst="rect">
              <a:avLst/>
            </a:prstGeom>
            <a:noFill/>
            <a:ln>
              <a:noFill/>
            </a:ln>
          </p:spPr>
        </p:pic>
      </p:grpSp>
      <p:grpSp>
        <p:nvGrpSpPr>
          <p:cNvPr id="59" name="Google Shape;59;p8"/>
          <p:cNvGrpSpPr/>
          <p:nvPr/>
        </p:nvGrpSpPr>
        <p:grpSpPr>
          <a:xfrm rot="756538">
            <a:off x="5159567" y="-1927047"/>
            <a:ext cx="4574157" cy="3479412"/>
            <a:chOff x="1522650" y="1117750"/>
            <a:chExt cx="4574075" cy="3479350"/>
          </a:xfrm>
        </p:grpSpPr>
        <p:sp>
          <p:nvSpPr>
            <p:cNvPr id="60" name="Google Shape;60;p8"/>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8"/>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8"/>
          <p:cNvSpPr txBox="1">
            <a:spLocks noGrp="1"/>
          </p:cNvSpPr>
          <p:nvPr>
            <p:ph type="title"/>
          </p:nvPr>
        </p:nvSpPr>
        <p:spPr>
          <a:xfrm>
            <a:off x="3830000" y="1716400"/>
            <a:ext cx="4508100" cy="25293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
        <p:cNvGrpSpPr/>
        <p:nvPr/>
      </p:nvGrpSpPr>
      <p:grpSpPr>
        <a:xfrm>
          <a:off x="0" y="0"/>
          <a:ext cx="0" cy="0"/>
          <a:chOff x="0" y="0"/>
          <a:chExt cx="0" cy="0"/>
        </a:xfrm>
      </p:grpSpPr>
      <p:grpSp>
        <p:nvGrpSpPr>
          <p:cNvPr id="64" name="Google Shape;64;p9"/>
          <p:cNvGrpSpPr/>
          <p:nvPr/>
        </p:nvGrpSpPr>
        <p:grpSpPr>
          <a:xfrm rot="756538">
            <a:off x="-714808" y="-2409347"/>
            <a:ext cx="4574157" cy="3479412"/>
            <a:chOff x="1522650" y="1117750"/>
            <a:chExt cx="4574075" cy="3479350"/>
          </a:xfrm>
        </p:grpSpPr>
        <p:sp>
          <p:nvSpPr>
            <p:cNvPr id="65" name="Google Shape;65;p9"/>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9"/>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9"/>
          <p:cNvGrpSpPr/>
          <p:nvPr/>
        </p:nvGrpSpPr>
        <p:grpSpPr>
          <a:xfrm>
            <a:off x="0" y="0"/>
            <a:ext cx="9144001" cy="5143500"/>
            <a:chOff x="0" y="0"/>
            <a:chExt cx="9144001" cy="5143500"/>
          </a:xfrm>
        </p:grpSpPr>
        <p:pic>
          <p:nvPicPr>
            <p:cNvPr id="68" name="Google Shape;68;p9"/>
            <p:cNvPicPr preferRelativeResize="0"/>
            <p:nvPr/>
          </p:nvPicPr>
          <p:blipFill>
            <a:blip r:embed="rId2">
              <a:alphaModFix/>
            </a:blip>
            <a:stretch>
              <a:fillRect/>
            </a:stretch>
          </p:blipFill>
          <p:spPr>
            <a:xfrm rot="10800000" flipH="1">
              <a:off x="5738810" y="0"/>
              <a:ext cx="3405191" cy="5143500"/>
            </a:xfrm>
            <a:prstGeom prst="rect">
              <a:avLst/>
            </a:prstGeom>
            <a:noFill/>
            <a:ln>
              <a:noFill/>
            </a:ln>
          </p:spPr>
        </p:pic>
        <p:pic>
          <p:nvPicPr>
            <p:cNvPr id="69" name="Google Shape;69;p9"/>
            <p:cNvPicPr preferRelativeResize="0"/>
            <p:nvPr/>
          </p:nvPicPr>
          <p:blipFill>
            <a:blip r:embed="rId3">
              <a:alphaModFix/>
            </a:blip>
            <a:stretch>
              <a:fillRect/>
            </a:stretch>
          </p:blipFill>
          <p:spPr>
            <a:xfrm rot="10800000" flipH="1">
              <a:off x="0" y="0"/>
              <a:ext cx="4727801" cy="2256875"/>
            </a:xfrm>
            <a:prstGeom prst="rect">
              <a:avLst/>
            </a:prstGeom>
            <a:noFill/>
            <a:ln>
              <a:noFill/>
            </a:ln>
          </p:spPr>
        </p:pic>
      </p:grpSp>
      <p:sp>
        <p:nvSpPr>
          <p:cNvPr id="70" name="Google Shape;70;p9"/>
          <p:cNvSpPr txBox="1">
            <a:spLocks noGrp="1"/>
          </p:cNvSpPr>
          <p:nvPr>
            <p:ph type="title"/>
          </p:nvPr>
        </p:nvSpPr>
        <p:spPr>
          <a:xfrm>
            <a:off x="713225" y="1528900"/>
            <a:ext cx="4872900" cy="1964400"/>
          </a:xfrm>
          <a:prstGeom prst="rect">
            <a:avLst/>
          </a:prstGeom>
        </p:spPr>
        <p:txBody>
          <a:bodyPr spcFirstLastPara="1" wrap="square" lIns="91425" tIns="91425" rIns="91425" bIns="91425" anchor="b" anchorCtr="0">
            <a:noAutofit/>
          </a:bodyPr>
          <a:lstStyle>
            <a:lvl1pPr lvl="0" rtl="0">
              <a:spcBef>
                <a:spcPts val="0"/>
              </a:spcBef>
              <a:spcAft>
                <a:spcPts val="0"/>
              </a:spcAft>
              <a:buSzPts val="5000"/>
              <a:buNone/>
              <a:defRPr sz="5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71" name="Google Shape;71;p9"/>
          <p:cNvSpPr txBox="1">
            <a:spLocks noGrp="1"/>
          </p:cNvSpPr>
          <p:nvPr>
            <p:ph type="subTitle" idx="1"/>
          </p:nvPr>
        </p:nvSpPr>
        <p:spPr>
          <a:xfrm>
            <a:off x="713225" y="3640050"/>
            <a:ext cx="4872900" cy="45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6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2"/>
        <p:cNvGrpSpPr/>
        <p:nvPr/>
      </p:nvGrpSpPr>
      <p:grpSpPr>
        <a:xfrm>
          <a:off x="0" y="0"/>
          <a:ext cx="0" cy="0"/>
          <a:chOff x="0" y="0"/>
          <a:chExt cx="0" cy="0"/>
        </a:xfrm>
      </p:grpSpPr>
      <p:sp>
        <p:nvSpPr>
          <p:cNvPr id="73" name="Google Shape;73;p10"/>
          <p:cNvSpPr>
            <a:spLocks noGrp="1"/>
          </p:cNvSpPr>
          <p:nvPr>
            <p:ph type="pic" idx="2"/>
          </p:nvPr>
        </p:nvSpPr>
        <p:spPr>
          <a:xfrm>
            <a:off x="0" y="0"/>
            <a:ext cx="9144000" cy="5143500"/>
          </a:xfrm>
          <a:prstGeom prst="rect">
            <a:avLst/>
          </a:prstGeom>
          <a:noFill/>
          <a:ln>
            <a:noFill/>
          </a:ln>
        </p:spPr>
      </p:sp>
      <p:sp>
        <p:nvSpPr>
          <p:cNvPr id="74" name="Google Shape;74;p10"/>
          <p:cNvSpPr txBox="1">
            <a:spLocks noGrp="1"/>
          </p:cNvSpPr>
          <p:nvPr>
            <p:ph type="title"/>
          </p:nvPr>
        </p:nvSpPr>
        <p:spPr>
          <a:xfrm>
            <a:off x="720000" y="4014450"/>
            <a:ext cx="5713200" cy="572700"/>
          </a:xfrm>
          <a:prstGeom prst="rect">
            <a:avLst/>
          </a:prstGeom>
          <a:solidFill>
            <a:schemeClr val="dk2"/>
          </a:solidFill>
        </p:spPr>
        <p:txBody>
          <a:bodyPr spcFirstLastPara="1" wrap="square" lIns="91425" tIns="91425" rIns="91425" bIns="91425" anchor="ctr" anchorCtr="0">
            <a:noAutofit/>
          </a:bodyPr>
          <a:lstStyle>
            <a:lvl1pPr lvl="0"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grpSp>
        <p:nvGrpSpPr>
          <p:cNvPr id="75" name="Google Shape;75;p10"/>
          <p:cNvGrpSpPr/>
          <p:nvPr/>
        </p:nvGrpSpPr>
        <p:grpSpPr>
          <a:xfrm>
            <a:off x="0" y="4"/>
            <a:ext cx="9144004" cy="5143496"/>
            <a:chOff x="0" y="4"/>
            <a:chExt cx="9144004" cy="5143496"/>
          </a:xfrm>
        </p:grpSpPr>
        <p:pic>
          <p:nvPicPr>
            <p:cNvPr id="76" name="Google Shape;76;p10"/>
            <p:cNvPicPr preferRelativeResize="0"/>
            <p:nvPr/>
          </p:nvPicPr>
          <p:blipFill>
            <a:blip r:embed="rId2">
              <a:alphaModFix/>
            </a:blip>
            <a:stretch>
              <a:fillRect/>
            </a:stretch>
          </p:blipFill>
          <p:spPr>
            <a:xfrm rot="-5400000">
              <a:off x="-564975" y="1487975"/>
              <a:ext cx="4220500" cy="3090550"/>
            </a:xfrm>
            <a:prstGeom prst="rect">
              <a:avLst/>
            </a:prstGeom>
            <a:noFill/>
            <a:ln>
              <a:noFill/>
            </a:ln>
          </p:spPr>
        </p:pic>
        <p:pic>
          <p:nvPicPr>
            <p:cNvPr id="77" name="Google Shape;77;p10"/>
            <p:cNvPicPr preferRelativeResize="0"/>
            <p:nvPr/>
          </p:nvPicPr>
          <p:blipFill>
            <a:blip r:embed="rId3">
              <a:alphaModFix/>
            </a:blip>
            <a:stretch>
              <a:fillRect/>
            </a:stretch>
          </p:blipFill>
          <p:spPr>
            <a:xfrm rot="-5400000">
              <a:off x="6335799" y="-429125"/>
              <a:ext cx="2379077" cy="3237334"/>
            </a:xfrm>
            <a:prstGeom prst="rect">
              <a:avLst/>
            </a:prstGeom>
            <a:noFill/>
            <a:ln>
              <a:noFill/>
            </a:ln>
          </p:spPr>
        </p:pic>
      </p:grpSp>
      <p:grpSp>
        <p:nvGrpSpPr>
          <p:cNvPr id="78" name="Google Shape;78;p10"/>
          <p:cNvGrpSpPr/>
          <p:nvPr/>
        </p:nvGrpSpPr>
        <p:grpSpPr>
          <a:xfrm>
            <a:off x="-896231" y="-2525369"/>
            <a:ext cx="11703669" cy="10221582"/>
            <a:chOff x="-896231" y="-2525369"/>
            <a:chExt cx="11703669" cy="10221582"/>
          </a:xfrm>
        </p:grpSpPr>
        <p:grpSp>
          <p:nvGrpSpPr>
            <p:cNvPr id="79" name="Google Shape;79;p10"/>
            <p:cNvGrpSpPr/>
            <p:nvPr/>
          </p:nvGrpSpPr>
          <p:grpSpPr>
            <a:xfrm rot="-10539848" flipH="1">
              <a:off x="6108563" y="4049075"/>
              <a:ext cx="4573901" cy="3479217"/>
              <a:chOff x="1522650" y="1117750"/>
              <a:chExt cx="4574075" cy="3479350"/>
            </a:xfrm>
          </p:grpSpPr>
          <p:sp>
            <p:nvSpPr>
              <p:cNvPr id="80" name="Google Shape;80;p10"/>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0"/>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10"/>
            <p:cNvGrpSpPr/>
            <p:nvPr/>
          </p:nvGrpSpPr>
          <p:grpSpPr>
            <a:xfrm>
              <a:off x="-896231" y="-2525369"/>
              <a:ext cx="4573618" cy="3479002"/>
              <a:chOff x="1522650" y="1117750"/>
              <a:chExt cx="4574075" cy="3479350"/>
            </a:xfrm>
          </p:grpSpPr>
          <p:sp>
            <p:nvSpPr>
              <p:cNvPr id="83" name="Google Shape;83;p10"/>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0"/>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72"/>
        <p:cNvGrpSpPr/>
        <p:nvPr/>
      </p:nvGrpSpPr>
      <p:grpSpPr>
        <a:xfrm>
          <a:off x="0" y="0"/>
          <a:ext cx="0" cy="0"/>
          <a:chOff x="0" y="0"/>
          <a:chExt cx="0" cy="0"/>
        </a:xfrm>
      </p:grpSpPr>
      <p:grpSp>
        <p:nvGrpSpPr>
          <p:cNvPr id="173" name="Google Shape;173;p20"/>
          <p:cNvGrpSpPr/>
          <p:nvPr/>
        </p:nvGrpSpPr>
        <p:grpSpPr>
          <a:xfrm>
            <a:off x="0" y="4"/>
            <a:ext cx="9144004" cy="5143496"/>
            <a:chOff x="0" y="4"/>
            <a:chExt cx="9144004" cy="5143496"/>
          </a:xfrm>
        </p:grpSpPr>
        <p:pic>
          <p:nvPicPr>
            <p:cNvPr id="174" name="Google Shape;174;p20"/>
            <p:cNvPicPr preferRelativeResize="0"/>
            <p:nvPr/>
          </p:nvPicPr>
          <p:blipFill>
            <a:blip r:embed="rId2">
              <a:alphaModFix/>
            </a:blip>
            <a:stretch>
              <a:fillRect/>
            </a:stretch>
          </p:blipFill>
          <p:spPr>
            <a:xfrm rot="-5400000">
              <a:off x="-564975" y="1487975"/>
              <a:ext cx="4220500" cy="3090550"/>
            </a:xfrm>
            <a:prstGeom prst="rect">
              <a:avLst/>
            </a:prstGeom>
            <a:noFill/>
            <a:ln>
              <a:noFill/>
            </a:ln>
          </p:spPr>
        </p:pic>
        <p:pic>
          <p:nvPicPr>
            <p:cNvPr id="175" name="Google Shape;175;p20"/>
            <p:cNvPicPr preferRelativeResize="0"/>
            <p:nvPr/>
          </p:nvPicPr>
          <p:blipFill>
            <a:blip r:embed="rId3">
              <a:alphaModFix/>
            </a:blip>
            <a:stretch>
              <a:fillRect/>
            </a:stretch>
          </p:blipFill>
          <p:spPr>
            <a:xfrm rot="-5400000">
              <a:off x="6335799" y="-429125"/>
              <a:ext cx="2379077" cy="3237334"/>
            </a:xfrm>
            <a:prstGeom prst="rect">
              <a:avLst/>
            </a:prstGeom>
            <a:noFill/>
            <a:ln>
              <a:noFill/>
            </a:ln>
          </p:spPr>
        </p:pic>
      </p:grpSp>
      <p:grpSp>
        <p:nvGrpSpPr>
          <p:cNvPr id="176" name="Google Shape;176;p20"/>
          <p:cNvGrpSpPr/>
          <p:nvPr/>
        </p:nvGrpSpPr>
        <p:grpSpPr>
          <a:xfrm rot="-10539848" flipH="1">
            <a:off x="6108563" y="4049075"/>
            <a:ext cx="4573901" cy="3479217"/>
            <a:chOff x="1522650" y="1117750"/>
            <a:chExt cx="4574075" cy="3479350"/>
          </a:xfrm>
        </p:grpSpPr>
        <p:sp>
          <p:nvSpPr>
            <p:cNvPr id="177" name="Google Shape;177;p20"/>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0"/>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 name="Google Shape;179;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0" name="Google Shape;180;p20"/>
          <p:cNvSpPr txBox="1">
            <a:spLocks noGrp="1"/>
          </p:cNvSpPr>
          <p:nvPr>
            <p:ph type="subTitle" idx="1"/>
          </p:nvPr>
        </p:nvSpPr>
        <p:spPr>
          <a:xfrm>
            <a:off x="1225674" y="1659425"/>
            <a:ext cx="3218700" cy="120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1" name="Google Shape;181;p20"/>
          <p:cNvSpPr txBox="1">
            <a:spLocks noGrp="1"/>
          </p:cNvSpPr>
          <p:nvPr>
            <p:ph type="subTitle" idx="2"/>
          </p:nvPr>
        </p:nvSpPr>
        <p:spPr>
          <a:xfrm>
            <a:off x="5052125" y="1659425"/>
            <a:ext cx="3218700" cy="120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0"/>
          <p:cNvSpPr txBox="1">
            <a:spLocks noGrp="1"/>
          </p:cNvSpPr>
          <p:nvPr>
            <p:ph type="subTitle" idx="3"/>
          </p:nvPr>
        </p:nvSpPr>
        <p:spPr>
          <a:xfrm>
            <a:off x="1225674" y="3320000"/>
            <a:ext cx="3218700" cy="120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0"/>
          <p:cNvSpPr txBox="1">
            <a:spLocks noGrp="1"/>
          </p:cNvSpPr>
          <p:nvPr>
            <p:ph type="subTitle" idx="4"/>
          </p:nvPr>
        </p:nvSpPr>
        <p:spPr>
          <a:xfrm>
            <a:off x="5052125" y="3320000"/>
            <a:ext cx="3218700" cy="120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0"/>
          <p:cNvSpPr txBox="1">
            <a:spLocks noGrp="1"/>
          </p:cNvSpPr>
          <p:nvPr>
            <p:ph type="subTitle" idx="5"/>
          </p:nvPr>
        </p:nvSpPr>
        <p:spPr>
          <a:xfrm>
            <a:off x="1225675" y="1331675"/>
            <a:ext cx="3218700" cy="4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Space Grotesk Medium"/>
                <a:ea typeface="Space Grotesk Medium"/>
                <a:cs typeface="Space Grotesk Medium"/>
                <a:sym typeface="Space Grotesk Medium"/>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85" name="Google Shape;185;p20"/>
          <p:cNvSpPr txBox="1">
            <a:spLocks noGrp="1"/>
          </p:cNvSpPr>
          <p:nvPr>
            <p:ph type="subTitle" idx="6"/>
          </p:nvPr>
        </p:nvSpPr>
        <p:spPr>
          <a:xfrm>
            <a:off x="1225675" y="2992275"/>
            <a:ext cx="3218700" cy="4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Space Grotesk Medium"/>
                <a:ea typeface="Space Grotesk Medium"/>
                <a:cs typeface="Space Grotesk Medium"/>
                <a:sym typeface="Space Grotesk Medium"/>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86" name="Google Shape;186;p20"/>
          <p:cNvSpPr txBox="1">
            <a:spLocks noGrp="1"/>
          </p:cNvSpPr>
          <p:nvPr>
            <p:ph type="subTitle" idx="7"/>
          </p:nvPr>
        </p:nvSpPr>
        <p:spPr>
          <a:xfrm>
            <a:off x="5052099" y="1331675"/>
            <a:ext cx="3218700" cy="4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Space Grotesk Medium"/>
                <a:ea typeface="Space Grotesk Medium"/>
                <a:cs typeface="Space Grotesk Medium"/>
                <a:sym typeface="Space Grotesk Medium"/>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87" name="Google Shape;187;p20"/>
          <p:cNvSpPr txBox="1">
            <a:spLocks noGrp="1"/>
          </p:cNvSpPr>
          <p:nvPr>
            <p:ph type="subTitle" idx="8"/>
          </p:nvPr>
        </p:nvSpPr>
        <p:spPr>
          <a:xfrm>
            <a:off x="5052099" y="2992275"/>
            <a:ext cx="3218700" cy="411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Space Grotesk Medium"/>
                <a:ea typeface="Space Grotesk Medium"/>
                <a:cs typeface="Space Grotesk Medium"/>
                <a:sym typeface="Space Grotesk Medium"/>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16"/>
        <p:cNvGrpSpPr/>
        <p:nvPr/>
      </p:nvGrpSpPr>
      <p:grpSpPr>
        <a:xfrm>
          <a:off x="0" y="0"/>
          <a:ext cx="0" cy="0"/>
          <a:chOff x="0" y="0"/>
          <a:chExt cx="0" cy="0"/>
        </a:xfrm>
      </p:grpSpPr>
      <p:sp>
        <p:nvSpPr>
          <p:cNvPr id="217" name="Google Shape;217;p23"/>
          <p:cNvSpPr txBox="1">
            <a:spLocks noGrp="1"/>
          </p:cNvSpPr>
          <p:nvPr>
            <p:ph type="title"/>
          </p:nvPr>
        </p:nvSpPr>
        <p:spPr>
          <a:xfrm>
            <a:off x="713225" y="747263"/>
            <a:ext cx="3281700" cy="953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18" name="Google Shape;218;p23"/>
          <p:cNvSpPr txBox="1">
            <a:spLocks noGrp="1"/>
          </p:cNvSpPr>
          <p:nvPr>
            <p:ph type="subTitle" idx="1"/>
          </p:nvPr>
        </p:nvSpPr>
        <p:spPr>
          <a:xfrm>
            <a:off x="713225" y="1584449"/>
            <a:ext cx="3281700" cy="89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pic>
        <p:nvPicPr>
          <p:cNvPr id="219" name="Google Shape;219;p23"/>
          <p:cNvPicPr preferRelativeResize="0"/>
          <p:nvPr/>
        </p:nvPicPr>
        <p:blipFill>
          <a:blip r:embed="rId2">
            <a:alphaModFix/>
          </a:blip>
          <a:stretch>
            <a:fillRect/>
          </a:stretch>
        </p:blipFill>
        <p:spPr>
          <a:xfrm rot="10800000" flipH="1">
            <a:off x="0" y="0"/>
            <a:ext cx="4727801" cy="2256875"/>
          </a:xfrm>
          <a:prstGeom prst="rect">
            <a:avLst/>
          </a:prstGeom>
          <a:noFill/>
          <a:ln>
            <a:noFill/>
          </a:ln>
        </p:spPr>
      </p:pic>
      <p:sp>
        <p:nvSpPr>
          <p:cNvPr id="220" name="Google Shape;220;p23"/>
          <p:cNvSpPr txBox="1"/>
          <p:nvPr/>
        </p:nvSpPr>
        <p:spPr>
          <a:xfrm>
            <a:off x="713225" y="3410538"/>
            <a:ext cx="3278700" cy="7254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000" b="1">
                <a:solidFill>
                  <a:schemeClr val="dk1"/>
                </a:solidFill>
                <a:latin typeface="Cairo"/>
                <a:ea typeface="Cairo"/>
                <a:cs typeface="Cairo"/>
                <a:sym typeface="Cairo"/>
              </a:rPr>
              <a:t>CREDITS:</a:t>
            </a:r>
            <a:r>
              <a:rPr lang="en" sz="1000">
                <a:solidFill>
                  <a:schemeClr val="dk1"/>
                </a:solidFill>
                <a:latin typeface="Cairo"/>
                <a:ea typeface="Cairo"/>
                <a:cs typeface="Cairo"/>
                <a:sym typeface="Cairo"/>
              </a:rPr>
              <a:t> This presentation template was created by </a:t>
            </a:r>
            <a:r>
              <a:rPr lang="en" sz="1000" b="1" u="sng">
                <a:solidFill>
                  <a:schemeClr val="dk1"/>
                </a:solidFill>
                <a:latin typeface="Cairo"/>
                <a:ea typeface="Cairo"/>
                <a:cs typeface="Cairo"/>
                <a:sym typeface="Cairo"/>
                <a:hlinkClick r:id="rId3">
                  <a:extLst>
                    <a:ext uri="{A12FA001-AC4F-418D-AE19-62706E023703}">
                      <ahyp:hlinkClr xmlns:ahyp="http://schemas.microsoft.com/office/drawing/2018/hyperlinkcolor" val="tx"/>
                    </a:ext>
                  </a:extLst>
                </a:hlinkClick>
              </a:rPr>
              <a:t>Slidesgo</a:t>
            </a:r>
            <a:r>
              <a:rPr lang="en" sz="1000">
                <a:solidFill>
                  <a:schemeClr val="dk1"/>
                </a:solidFill>
                <a:latin typeface="Cairo"/>
                <a:ea typeface="Cairo"/>
                <a:cs typeface="Cairo"/>
                <a:sym typeface="Cairo"/>
              </a:rPr>
              <a:t>, and includes icons by </a:t>
            </a:r>
            <a:r>
              <a:rPr lang="en" sz="1000" b="1" u="sng">
                <a:solidFill>
                  <a:schemeClr val="dk1"/>
                </a:solidFill>
                <a:latin typeface="Cairo"/>
                <a:ea typeface="Cairo"/>
                <a:cs typeface="Cairo"/>
                <a:sym typeface="Cairo"/>
                <a:hlinkClick r:id="rId4">
                  <a:extLst>
                    <a:ext uri="{A12FA001-AC4F-418D-AE19-62706E023703}">
                      <ahyp:hlinkClr xmlns:ahyp="http://schemas.microsoft.com/office/drawing/2018/hyperlinkcolor" val="tx"/>
                    </a:ext>
                  </a:extLst>
                </a:hlinkClick>
              </a:rPr>
              <a:t>Flaticon</a:t>
            </a:r>
            <a:r>
              <a:rPr lang="en" sz="1000">
                <a:solidFill>
                  <a:schemeClr val="dk1"/>
                </a:solidFill>
                <a:latin typeface="Cairo"/>
                <a:ea typeface="Cairo"/>
                <a:cs typeface="Cairo"/>
                <a:sym typeface="Cairo"/>
              </a:rPr>
              <a:t>, and infographics &amp; images by </a:t>
            </a:r>
            <a:r>
              <a:rPr lang="en" sz="1000" b="1" u="sng">
                <a:solidFill>
                  <a:schemeClr val="dk1"/>
                </a:solidFill>
                <a:latin typeface="Cairo"/>
                <a:ea typeface="Cairo"/>
                <a:cs typeface="Cairo"/>
                <a:sym typeface="Cairo"/>
                <a:hlinkClick r:id="rId5">
                  <a:extLst>
                    <a:ext uri="{A12FA001-AC4F-418D-AE19-62706E023703}">
                      <ahyp:hlinkClr xmlns:ahyp="http://schemas.microsoft.com/office/drawing/2018/hyperlinkcolor" val="tx"/>
                    </a:ext>
                  </a:extLst>
                </a:hlinkClick>
              </a:rPr>
              <a:t>Freepik</a:t>
            </a:r>
            <a:r>
              <a:rPr lang="en" sz="1000" b="1" u="sng">
                <a:solidFill>
                  <a:schemeClr val="dk1"/>
                </a:solidFill>
                <a:latin typeface="Cairo"/>
                <a:ea typeface="Cairo"/>
                <a:cs typeface="Cairo"/>
                <a:sym typeface="Cairo"/>
              </a:rPr>
              <a:t> </a:t>
            </a:r>
            <a:endParaRPr sz="1000" b="1" u="sng">
              <a:solidFill>
                <a:schemeClr val="dk1"/>
              </a:solidFill>
              <a:latin typeface="Cairo"/>
              <a:ea typeface="Cairo"/>
              <a:cs typeface="Cairo"/>
              <a:sym typeface="Cai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21"/>
        <p:cNvGrpSpPr/>
        <p:nvPr/>
      </p:nvGrpSpPr>
      <p:grpSpPr>
        <a:xfrm>
          <a:off x="0" y="0"/>
          <a:ext cx="0" cy="0"/>
          <a:chOff x="0" y="0"/>
          <a:chExt cx="0" cy="0"/>
        </a:xfrm>
      </p:grpSpPr>
      <p:grpSp>
        <p:nvGrpSpPr>
          <p:cNvPr id="222" name="Google Shape;222;p24"/>
          <p:cNvGrpSpPr/>
          <p:nvPr/>
        </p:nvGrpSpPr>
        <p:grpSpPr>
          <a:xfrm>
            <a:off x="0" y="0"/>
            <a:ext cx="9144001" cy="5143500"/>
            <a:chOff x="0" y="0"/>
            <a:chExt cx="9144001" cy="5143500"/>
          </a:xfrm>
        </p:grpSpPr>
        <p:pic>
          <p:nvPicPr>
            <p:cNvPr id="223" name="Google Shape;223;p24"/>
            <p:cNvPicPr preferRelativeResize="0"/>
            <p:nvPr/>
          </p:nvPicPr>
          <p:blipFill>
            <a:blip r:embed="rId2">
              <a:alphaModFix/>
            </a:blip>
            <a:stretch>
              <a:fillRect/>
            </a:stretch>
          </p:blipFill>
          <p:spPr>
            <a:xfrm rot="10800000" flipH="1">
              <a:off x="0" y="0"/>
              <a:ext cx="4727801" cy="2256875"/>
            </a:xfrm>
            <a:prstGeom prst="rect">
              <a:avLst/>
            </a:prstGeom>
            <a:noFill/>
            <a:ln>
              <a:noFill/>
            </a:ln>
          </p:spPr>
        </p:pic>
        <p:pic>
          <p:nvPicPr>
            <p:cNvPr id="224" name="Google Shape;224;p24"/>
            <p:cNvPicPr preferRelativeResize="0"/>
            <p:nvPr/>
          </p:nvPicPr>
          <p:blipFill>
            <a:blip r:embed="rId3">
              <a:alphaModFix/>
            </a:blip>
            <a:stretch>
              <a:fillRect/>
            </a:stretch>
          </p:blipFill>
          <p:spPr>
            <a:xfrm rot="10800000" flipH="1">
              <a:off x="5738810" y="0"/>
              <a:ext cx="3405191" cy="5143500"/>
            </a:xfrm>
            <a:prstGeom prst="rect">
              <a:avLst/>
            </a:prstGeom>
            <a:noFill/>
            <a:ln>
              <a:noFill/>
            </a:ln>
          </p:spPr>
        </p:pic>
      </p:grpSp>
      <p:grpSp>
        <p:nvGrpSpPr>
          <p:cNvPr id="225" name="Google Shape;225;p24"/>
          <p:cNvGrpSpPr/>
          <p:nvPr/>
        </p:nvGrpSpPr>
        <p:grpSpPr>
          <a:xfrm rot="756538">
            <a:off x="-1069833" y="-1842572"/>
            <a:ext cx="4574157" cy="3479412"/>
            <a:chOff x="1522650" y="1117750"/>
            <a:chExt cx="4574075" cy="3479350"/>
          </a:xfrm>
        </p:grpSpPr>
        <p:sp>
          <p:nvSpPr>
            <p:cNvPr id="226" name="Google Shape;226;p24"/>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4"/>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28"/>
        <p:cNvGrpSpPr/>
        <p:nvPr/>
      </p:nvGrpSpPr>
      <p:grpSpPr>
        <a:xfrm>
          <a:off x="0" y="0"/>
          <a:ext cx="0" cy="0"/>
          <a:chOff x="0" y="0"/>
          <a:chExt cx="0" cy="0"/>
        </a:xfrm>
      </p:grpSpPr>
      <p:grpSp>
        <p:nvGrpSpPr>
          <p:cNvPr id="229" name="Google Shape;229;p25"/>
          <p:cNvGrpSpPr/>
          <p:nvPr/>
        </p:nvGrpSpPr>
        <p:grpSpPr>
          <a:xfrm>
            <a:off x="0" y="0"/>
            <a:ext cx="9144001" cy="5143500"/>
            <a:chOff x="0" y="0"/>
            <a:chExt cx="9144001" cy="5143500"/>
          </a:xfrm>
        </p:grpSpPr>
        <p:pic>
          <p:nvPicPr>
            <p:cNvPr id="230" name="Google Shape;230;p25"/>
            <p:cNvPicPr preferRelativeResize="0"/>
            <p:nvPr/>
          </p:nvPicPr>
          <p:blipFill>
            <a:blip r:embed="rId2">
              <a:alphaModFix/>
            </a:blip>
            <a:stretch>
              <a:fillRect/>
            </a:stretch>
          </p:blipFill>
          <p:spPr>
            <a:xfrm rot="10800000" flipH="1">
              <a:off x="0" y="2052950"/>
              <a:ext cx="4220500" cy="3090550"/>
            </a:xfrm>
            <a:prstGeom prst="rect">
              <a:avLst/>
            </a:prstGeom>
            <a:noFill/>
            <a:ln>
              <a:noFill/>
            </a:ln>
          </p:spPr>
        </p:pic>
        <p:pic>
          <p:nvPicPr>
            <p:cNvPr id="231" name="Google Shape;231;p25"/>
            <p:cNvPicPr preferRelativeResize="0"/>
            <p:nvPr/>
          </p:nvPicPr>
          <p:blipFill>
            <a:blip r:embed="rId3">
              <a:alphaModFix/>
            </a:blip>
            <a:stretch>
              <a:fillRect/>
            </a:stretch>
          </p:blipFill>
          <p:spPr>
            <a:xfrm rot="10800000" flipH="1">
              <a:off x="6764924" y="0"/>
              <a:ext cx="2379077" cy="3237334"/>
            </a:xfrm>
            <a:prstGeom prst="rect">
              <a:avLst/>
            </a:prstGeom>
            <a:noFill/>
            <a:ln>
              <a:noFill/>
            </a:ln>
          </p:spPr>
        </p:pic>
      </p:grpSp>
      <p:grpSp>
        <p:nvGrpSpPr>
          <p:cNvPr id="232" name="Google Shape;232;p25"/>
          <p:cNvGrpSpPr/>
          <p:nvPr/>
        </p:nvGrpSpPr>
        <p:grpSpPr>
          <a:xfrm>
            <a:off x="-1845124" y="-2180828"/>
            <a:ext cx="12652562" cy="9877041"/>
            <a:chOff x="-1845124" y="-2180828"/>
            <a:chExt cx="12652562" cy="9877041"/>
          </a:xfrm>
        </p:grpSpPr>
        <p:grpSp>
          <p:nvGrpSpPr>
            <p:cNvPr id="233" name="Google Shape;233;p25"/>
            <p:cNvGrpSpPr/>
            <p:nvPr/>
          </p:nvGrpSpPr>
          <p:grpSpPr>
            <a:xfrm>
              <a:off x="-1845124" y="-2180828"/>
              <a:ext cx="4574075" cy="3479350"/>
              <a:chOff x="1522650" y="1117750"/>
              <a:chExt cx="4574075" cy="3479350"/>
            </a:xfrm>
          </p:grpSpPr>
          <p:sp>
            <p:nvSpPr>
              <p:cNvPr id="234" name="Google Shape;234;p25"/>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5"/>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6" name="Google Shape;236;p25"/>
            <p:cNvGrpSpPr/>
            <p:nvPr/>
          </p:nvGrpSpPr>
          <p:grpSpPr>
            <a:xfrm rot="-10539848" flipH="1">
              <a:off x="6108563" y="4049075"/>
              <a:ext cx="4573901" cy="3479217"/>
              <a:chOff x="1522650" y="1117750"/>
              <a:chExt cx="4574075" cy="3479350"/>
            </a:xfrm>
          </p:grpSpPr>
          <p:sp>
            <p:nvSpPr>
              <p:cNvPr id="237" name="Google Shape;237;p25"/>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5"/>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Space Grotesk"/>
              <a:buNone/>
              <a:defRPr sz="3000">
                <a:solidFill>
                  <a:schemeClr val="dk1"/>
                </a:solidFill>
                <a:latin typeface="Space Grotesk"/>
                <a:ea typeface="Space Grotesk"/>
                <a:cs typeface="Space Grotesk"/>
                <a:sym typeface="Space Grotesk"/>
              </a:defRPr>
            </a:lvl1pPr>
            <a:lvl2pPr lvl="1"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2pPr>
            <a:lvl3pPr lvl="2"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3pPr>
            <a:lvl4pPr lvl="3"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4pPr>
            <a:lvl5pPr lvl="4"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5pPr>
            <a:lvl6pPr lvl="5"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6pPr>
            <a:lvl7pPr lvl="6"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7pPr>
            <a:lvl8pPr lvl="7"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8pPr>
            <a:lvl9pPr lvl="8" rtl="0">
              <a:spcBef>
                <a:spcPts val="0"/>
              </a:spcBef>
              <a:spcAft>
                <a:spcPts val="0"/>
              </a:spcAft>
              <a:buClr>
                <a:schemeClr val="dk1"/>
              </a:buClr>
              <a:buSzPts val="3000"/>
              <a:buFont typeface="Space Grotesk"/>
              <a:buNone/>
              <a:defRPr sz="3000" b="1">
                <a:solidFill>
                  <a:schemeClr val="dk1"/>
                </a:solidFill>
                <a:latin typeface="Space Grotesk"/>
                <a:ea typeface="Space Grotesk"/>
                <a:cs typeface="Space Grotesk"/>
                <a:sym typeface="Space Grotesk"/>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1pPr>
            <a:lvl2pPr marL="914400" lvl="1"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2pPr>
            <a:lvl3pPr marL="1371600" lvl="2"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3pPr>
            <a:lvl4pPr marL="1828800" lvl="3"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4pPr>
            <a:lvl5pPr marL="2286000" lvl="4"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5pPr>
            <a:lvl6pPr marL="2743200" lvl="5"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6pPr>
            <a:lvl7pPr marL="3200400" lvl="6"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7pPr>
            <a:lvl8pPr marL="3657600" lvl="7"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8pPr>
            <a:lvl9pPr marL="4114800" lvl="8" indent="-304800">
              <a:lnSpc>
                <a:spcPct val="100000"/>
              </a:lnSpc>
              <a:spcBef>
                <a:spcPts val="0"/>
              </a:spcBef>
              <a:spcAft>
                <a:spcPts val="0"/>
              </a:spcAft>
              <a:buClr>
                <a:schemeClr val="dk1"/>
              </a:buClr>
              <a:buSzPts val="1200"/>
              <a:buFont typeface="Cairo"/>
              <a:buChar char="■"/>
              <a:defRPr sz="1200">
                <a:solidFill>
                  <a:schemeClr val="dk1"/>
                </a:solidFill>
                <a:latin typeface="Cairo"/>
                <a:ea typeface="Cairo"/>
                <a:cs typeface="Cairo"/>
                <a:sym typeface="Cai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5" r:id="rId3"/>
    <p:sldLayoutId id="2147483656" r:id="rId4"/>
    <p:sldLayoutId id="2147483658" r:id="rId5"/>
    <p:sldLayoutId id="2147483666" r:id="rId6"/>
    <p:sldLayoutId id="2147483669" r:id="rId7"/>
    <p:sldLayoutId id="2147483670" r:id="rId8"/>
    <p:sldLayoutId id="2147483671"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249" name="Google Shape;249;p29"/>
          <p:cNvGrpSpPr/>
          <p:nvPr/>
        </p:nvGrpSpPr>
        <p:grpSpPr>
          <a:xfrm rot="756538">
            <a:off x="-943408" y="-1494947"/>
            <a:ext cx="4574157" cy="3479412"/>
            <a:chOff x="1522650" y="1117750"/>
            <a:chExt cx="4574075" cy="3479350"/>
          </a:xfrm>
        </p:grpSpPr>
        <p:sp>
          <p:nvSpPr>
            <p:cNvPr id="250" name="Google Shape;250;p29"/>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52" name="Google Shape;252;p29"/>
          <p:cNvPicPr preferRelativeResize="0"/>
          <p:nvPr/>
        </p:nvPicPr>
        <p:blipFill>
          <a:blip r:embed="rId3">
            <a:alphaModFix/>
          </a:blip>
          <a:stretch>
            <a:fillRect/>
          </a:stretch>
        </p:blipFill>
        <p:spPr>
          <a:xfrm rot="10800000" flipH="1">
            <a:off x="5738810" y="0"/>
            <a:ext cx="3405191" cy="5143500"/>
          </a:xfrm>
          <a:prstGeom prst="rect">
            <a:avLst/>
          </a:prstGeom>
          <a:noFill/>
          <a:ln>
            <a:noFill/>
          </a:ln>
        </p:spPr>
      </p:pic>
      <p:sp>
        <p:nvSpPr>
          <p:cNvPr id="253" name="Google Shape;253;p29"/>
          <p:cNvSpPr txBox="1">
            <a:spLocks noGrp="1"/>
          </p:cNvSpPr>
          <p:nvPr>
            <p:ph type="ctrTitle"/>
          </p:nvPr>
        </p:nvSpPr>
        <p:spPr>
          <a:xfrm>
            <a:off x="713225" y="2205375"/>
            <a:ext cx="6081858" cy="1614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solidFill>
                  <a:schemeClr val="dk1"/>
                </a:solidFill>
              </a:rPr>
              <a:t>AI Refusal in Libraries</a:t>
            </a:r>
            <a:endParaRPr dirty="0">
              <a:solidFill>
                <a:schemeClr val="dk1"/>
              </a:solidFill>
            </a:endParaRPr>
          </a:p>
        </p:txBody>
      </p:sp>
      <p:sp>
        <p:nvSpPr>
          <p:cNvPr id="254" name="Google Shape;254;p29"/>
          <p:cNvSpPr txBox="1">
            <a:spLocks noGrp="1"/>
          </p:cNvSpPr>
          <p:nvPr>
            <p:ph type="subTitle" idx="1"/>
          </p:nvPr>
        </p:nvSpPr>
        <p:spPr>
          <a:xfrm>
            <a:off x="713225" y="3885650"/>
            <a:ext cx="3690600" cy="66957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Julie Setele, PhD, MLIS</a:t>
            </a:r>
          </a:p>
          <a:p>
            <a:pPr marL="0" lvl="0" indent="0" algn="l" rtl="0">
              <a:spcBef>
                <a:spcPts val="0"/>
              </a:spcBef>
              <a:spcAft>
                <a:spcPts val="0"/>
              </a:spcAft>
              <a:buNone/>
            </a:pPr>
            <a:r>
              <a:rPr lang="en" dirty="0"/>
              <a:t>(they/them)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36"/>
          <p:cNvSpPr txBox="1">
            <a:spLocks noGrp="1"/>
          </p:cNvSpPr>
          <p:nvPr>
            <p:ph type="title"/>
          </p:nvPr>
        </p:nvSpPr>
        <p:spPr>
          <a:xfrm>
            <a:off x="720000" y="301584"/>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Kay Slater, 2025, “Against AI: Critical Refusal in the Library,” </a:t>
            </a:r>
            <a:r>
              <a:rPr lang="en" sz="2400" i="1" dirty="0"/>
              <a:t>Library Trends 73</a:t>
            </a:r>
            <a:r>
              <a:rPr lang="en" sz="2400" dirty="0"/>
              <a:t>(4): 588-608</a:t>
            </a:r>
            <a:endParaRPr sz="2400" dirty="0"/>
          </a:p>
        </p:txBody>
      </p:sp>
      <p:sp>
        <p:nvSpPr>
          <p:cNvPr id="331" name="Google Shape;331;p36"/>
          <p:cNvSpPr txBox="1">
            <a:spLocks noGrp="1"/>
          </p:cNvSpPr>
          <p:nvPr>
            <p:ph type="subTitle" idx="1"/>
          </p:nvPr>
        </p:nvSpPr>
        <p:spPr>
          <a:xfrm>
            <a:off x="1263569" y="1451711"/>
            <a:ext cx="7046200" cy="282805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The adoption of generative AI violates librarianship ideals.</a:t>
            </a:r>
          </a:p>
          <a:p>
            <a:pPr marL="285750" lvl="0" indent="-285750" algn="l" rtl="0">
              <a:spcBef>
                <a:spcPts val="0"/>
              </a:spcBef>
              <a:spcAft>
                <a:spcPts val="0"/>
              </a:spcAft>
              <a:buFont typeface="Arial" panose="020B0604020202020204" pitchFamily="34" charset="0"/>
              <a:buChar char="•"/>
            </a:pPr>
            <a:r>
              <a:rPr lang="en-US" sz="1800" dirty="0"/>
              <a:t>Supporting the public good</a:t>
            </a:r>
          </a:p>
          <a:p>
            <a:pPr marL="285750" lvl="0" indent="-285750" algn="l" rtl="0">
              <a:spcBef>
                <a:spcPts val="0"/>
              </a:spcBef>
              <a:spcAft>
                <a:spcPts val="0"/>
              </a:spcAft>
              <a:buFont typeface="Arial" panose="020B0604020202020204" pitchFamily="34" charset="0"/>
              <a:buChar char="•"/>
            </a:pPr>
            <a:r>
              <a:rPr lang="en-US" sz="1800" dirty="0"/>
              <a:t>Access to information that has integrity</a:t>
            </a:r>
          </a:p>
          <a:p>
            <a:pPr marL="285750" lvl="0" indent="-285750" algn="l" rtl="0">
              <a:spcBef>
                <a:spcPts val="0"/>
              </a:spcBef>
              <a:spcAft>
                <a:spcPts val="0"/>
              </a:spcAft>
              <a:buFont typeface="Arial" panose="020B0604020202020204" pitchFamily="34" charset="0"/>
              <a:buChar char="•"/>
            </a:pPr>
            <a:r>
              <a:rPr lang="en-US" sz="1800" dirty="0"/>
              <a:t>Sustainability</a:t>
            </a:r>
          </a:p>
          <a:p>
            <a:pPr marL="0" lvl="0" indent="0" algn="l" rtl="0">
              <a:spcBef>
                <a:spcPts val="0"/>
              </a:spcBef>
              <a:spcAft>
                <a:spcPts val="0"/>
              </a:spcAft>
            </a:pPr>
            <a:endParaRPr lang="en-US" sz="1800" dirty="0"/>
          </a:p>
          <a:p>
            <a:pPr marL="0" lvl="0" indent="0" algn="l" rtl="0">
              <a:spcBef>
                <a:spcPts val="0"/>
              </a:spcBef>
              <a:spcAft>
                <a:spcPts val="0"/>
              </a:spcAft>
            </a:pPr>
            <a:r>
              <a:rPr lang="en-US" sz="1800" dirty="0"/>
              <a:t>Misperceiving technology as neutral limits our capacity to resist.</a:t>
            </a:r>
          </a:p>
          <a:p>
            <a:pPr marL="0" lvl="0" indent="0" algn="l" rtl="0">
              <a:spcBef>
                <a:spcPts val="0"/>
              </a:spcBef>
              <a:spcAft>
                <a:spcPts val="0"/>
              </a:spcAft>
            </a:pPr>
            <a:endParaRPr lang="en-US" sz="1800" dirty="0"/>
          </a:p>
          <a:p>
            <a:pPr marL="0" indent="0"/>
            <a:r>
              <a:rPr lang="en-US" sz="1800" dirty="0"/>
              <a:t>Misperceiving librarianship as neutral limits our capacity to resist.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3F543156-6622-92FA-30FB-7EF88F5D9718}"/>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2C467FA0-A026-E9F9-68E8-8BC2DC02CFD8}"/>
              </a:ext>
            </a:extLst>
          </p:cNvPr>
          <p:cNvSpPr txBox="1">
            <a:spLocks noGrp="1"/>
          </p:cNvSpPr>
          <p:nvPr>
            <p:ph type="title"/>
          </p:nvPr>
        </p:nvSpPr>
        <p:spPr>
          <a:xfrm>
            <a:off x="720000" y="301584"/>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Kay Slater, 2025, “Against AI: Critical Refusal in the Library,” </a:t>
            </a:r>
            <a:r>
              <a:rPr lang="en" sz="2400" i="1" dirty="0"/>
              <a:t>Library Trends 73</a:t>
            </a:r>
            <a:r>
              <a:rPr lang="en" sz="2400" dirty="0"/>
              <a:t>(4): 588-608</a:t>
            </a:r>
            <a:endParaRPr sz="2400" dirty="0"/>
          </a:p>
        </p:txBody>
      </p:sp>
      <p:sp>
        <p:nvSpPr>
          <p:cNvPr id="331" name="Google Shape;331;p36">
            <a:extLst>
              <a:ext uri="{FF2B5EF4-FFF2-40B4-BE49-F238E27FC236}">
                <a16:creationId xmlns:a16="http://schemas.microsoft.com/office/drawing/2014/main" id="{3E286DFC-B831-DA74-F829-F3911E6E9E5C}"/>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a:t>“we should refuse to use generative AI because it is a ‘destructive force’ that is infrastructurally racist, marketed as a </a:t>
            </a:r>
            <a:r>
              <a:rPr lang="en" sz="1800" dirty="0" err="1"/>
              <a:t>solutio</a:t>
            </a:r>
            <a:r>
              <a:rPr lang="en-US" sz="1800" dirty="0"/>
              <a:t>n</a:t>
            </a:r>
            <a:r>
              <a:rPr lang="en" sz="1800" dirty="0"/>
              <a:t> to increasing socioeconomic disparity while gleefully scraping all possible traces of digital and digitized labor, does not magically produce information with integrity without requiring fur</a:t>
            </a:r>
            <a:r>
              <a:rPr lang="en-US" sz="1800" dirty="0" err="1"/>
              <a:t>th</a:t>
            </a:r>
            <a:r>
              <a:rPr lang="en" sz="1800" dirty="0"/>
              <a:t>er human scrutinization, and creates an unnecessary excess of energy emissions that is detrimental to our ecosystem” (p. 601).</a:t>
            </a:r>
          </a:p>
          <a:p>
            <a:pPr marL="0" lvl="0" indent="0" algn="l" rtl="0">
              <a:spcBef>
                <a:spcPts val="0"/>
              </a:spcBef>
              <a:spcAft>
                <a:spcPts val="0"/>
              </a:spcAft>
              <a:buNone/>
            </a:pPr>
            <a:endParaRPr lang="en" sz="1800" dirty="0"/>
          </a:p>
          <a:p>
            <a:pPr marL="0" lvl="0" indent="0" algn="l" rtl="0">
              <a:spcBef>
                <a:spcPts val="0"/>
              </a:spcBef>
              <a:spcAft>
                <a:spcPts val="0"/>
              </a:spcAft>
              <a:buNone/>
            </a:pPr>
            <a:r>
              <a:rPr lang="en" sz="1800" dirty="0"/>
              <a:t>“active refusal of AI is a specific choice, one made to undermine attempts at technocratic control by corporations, militaries, and powerful institutions” (p. 601-602).</a:t>
            </a:r>
            <a:endParaRPr sz="1800" dirty="0"/>
          </a:p>
        </p:txBody>
      </p:sp>
    </p:spTree>
    <p:extLst>
      <p:ext uri="{BB962C8B-B14F-4D97-AF65-F5344CB8AC3E}">
        <p14:creationId xmlns:p14="http://schemas.microsoft.com/office/powerpoint/2010/main" val="150015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BB9CFC8F-33B7-9EAB-6DE4-8EC0665A0C8E}"/>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85C6742A-A2F4-334C-1899-8209CBFB0157}"/>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Sarah Appedu, 2026, “Libraries as necessary sites for refusing faux fables of technofascism and imagining otherwise,” </a:t>
            </a:r>
            <a:r>
              <a:rPr lang="en" sz="2400" i="1" dirty="0"/>
              <a:t>AI &amp; Ethics 6</a:t>
            </a:r>
            <a:r>
              <a:rPr lang="en" sz="2400" dirty="0"/>
              <a:t>: 485</a:t>
            </a:r>
            <a:endParaRPr sz="2400" dirty="0"/>
          </a:p>
        </p:txBody>
      </p:sp>
      <p:sp>
        <p:nvSpPr>
          <p:cNvPr id="331" name="Google Shape;331;p36">
            <a:extLst>
              <a:ext uri="{FF2B5EF4-FFF2-40B4-BE49-F238E27FC236}">
                <a16:creationId xmlns:a16="http://schemas.microsoft.com/office/drawing/2014/main" id="{DC080BD9-8D69-7995-BFAF-9AFBDE4BEDED}"/>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“Refusal is not a denial of AI’s impact or the need for active engagement with its technical features and social influence. Refusal is a theoretically grounded means of orienting ourselves to oppressive sociotechnical systems that denies the totalizing visions of technofascism and affirms the urgent need for librarians and others to enact their agency and materially enable other possible future. Refusal is also not a simple rejection of AI as a tool but a wholesale refutation of the harmful ideologies sustaining its development” (p. 2).</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“Importantly, refusal is not an invitation to disengage from AI discourse…; rather, refusal empowers us to actively participate in such discourses without assuming that the future is already determined” (p. 3).</a:t>
            </a:r>
            <a:endParaRPr sz="1800" dirty="0"/>
          </a:p>
        </p:txBody>
      </p:sp>
    </p:spTree>
    <p:extLst>
      <p:ext uri="{BB962C8B-B14F-4D97-AF65-F5344CB8AC3E}">
        <p14:creationId xmlns:p14="http://schemas.microsoft.com/office/powerpoint/2010/main" val="3895626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050B91B8-475E-5177-AEBF-1C9EAF437F64}"/>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814FEBC5-0D66-BCA5-7653-B4467430F5F4}"/>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Sarah Appedu, 2026, “Libraries as necessary sites for refusing faux fables of technofascism and imagining otherwise,” </a:t>
            </a:r>
            <a:r>
              <a:rPr lang="en" sz="2400" i="1" dirty="0"/>
              <a:t>AI &amp; Ethics 6</a:t>
            </a:r>
            <a:r>
              <a:rPr lang="en" sz="2400" dirty="0"/>
              <a:t>: 485</a:t>
            </a:r>
            <a:endParaRPr sz="2400" dirty="0"/>
          </a:p>
        </p:txBody>
      </p:sp>
      <p:sp>
        <p:nvSpPr>
          <p:cNvPr id="331" name="Google Shape;331;p36">
            <a:extLst>
              <a:ext uri="{FF2B5EF4-FFF2-40B4-BE49-F238E27FC236}">
                <a16:creationId xmlns:a16="http://schemas.microsoft.com/office/drawing/2014/main" id="{3B76EA9C-4CBF-1539-6060-49AB348CFE0F}"/>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US" sz="1800" dirty="0"/>
              <a:t>“Faux fable #1: Technology is merely technical”</a:t>
            </a:r>
          </a:p>
          <a:p>
            <a:pPr marL="285750" lvl="0" indent="-285750" algn="l" rtl="0">
              <a:spcBef>
                <a:spcPts val="0"/>
              </a:spcBef>
              <a:spcAft>
                <a:spcPts val="1200"/>
              </a:spcAft>
              <a:buFont typeface="Arial" panose="020B0604020202020204" pitchFamily="34" charset="0"/>
              <a:buChar char="•"/>
            </a:pPr>
            <a:r>
              <a:rPr lang="en-US" sz="1800" dirty="0"/>
              <a:t>Technological determinism: tech progress as an “uncontrollable driving force” (p. 5)</a:t>
            </a:r>
          </a:p>
          <a:p>
            <a:pPr marL="285750" lvl="0" indent="-285750" algn="l" rtl="0">
              <a:spcBef>
                <a:spcPts val="0"/>
              </a:spcBef>
              <a:spcAft>
                <a:spcPts val="1200"/>
              </a:spcAft>
              <a:buFont typeface="Arial" panose="020B0604020202020204" pitchFamily="34" charset="0"/>
              <a:buChar char="•"/>
            </a:pPr>
            <a:r>
              <a:rPr lang="en-US" sz="1800" dirty="0"/>
              <a:t>“the delegation of ethical accountability to downstream users, instead of the systems and institutions that create these technologies... accepts that these tools are problematic and positions librarians as responsible for intervening in their consequences, rather than holding the designers accountable for creating technologies with such clear and unavoidable harms” (p. 6).</a:t>
            </a:r>
          </a:p>
        </p:txBody>
      </p:sp>
    </p:spTree>
    <p:extLst>
      <p:ext uri="{BB962C8B-B14F-4D97-AF65-F5344CB8AC3E}">
        <p14:creationId xmlns:p14="http://schemas.microsoft.com/office/powerpoint/2010/main" val="824486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C7CFD3CB-228A-D711-30B5-2D23F3A1D8A4}"/>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4E44C982-E433-BF8C-97C0-793245824914}"/>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Sarah Appedu, 2026, “Libraries as necessary sites for refusing faux fables of technofascism and imagining otherwise,” </a:t>
            </a:r>
            <a:r>
              <a:rPr lang="en" sz="2400" i="1" dirty="0"/>
              <a:t>AI &amp; Ethics 6</a:t>
            </a:r>
            <a:r>
              <a:rPr lang="en" sz="2400" dirty="0"/>
              <a:t>: 485</a:t>
            </a:r>
            <a:endParaRPr sz="2400" dirty="0"/>
          </a:p>
        </p:txBody>
      </p:sp>
      <p:sp>
        <p:nvSpPr>
          <p:cNvPr id="331" name="Google Shape;331;p36">
            <a:extLst>
              <a:ext uri="{FF2B5EF4-FFF2-40B4-BE49-F238E27FC236}">
                <a16:creationId xmlns:a16="http://schemas.microsoft.com/office/drawing/2014/main" id="{641EC811-EA9B-88F9-8510-EA807EB11AA5}"/>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spcAft>
                <a:spcPts val="1200"/>
              </a:spcAft>
            </a:pPr>
            <a:r>
              <a:rPr lang="en-US" sz="1800" dirty="0"/>
              <a:t>“Faux fable #2: You must buy into AI hype or get left in the dust”</a:t>
            </a:r>
          </a:p>
          <a:p>
            <a:pPr marL="285750" lvl="0" indent="-285750">
              <a:spcAft>
                <a:spcPts val="1200"/>
              </a:spcAft>
              <a:buFont typeface="Arial" panose="020B0604020202020204" pitchFamily="34" charset="0"/>
              <a:buChar char="•"/>
            </a:pPr>
            <a:r>
              <a:rPr lang="en-US" sz="1800" dirty="0"/>
              <a:t>AI hype = “the belief that the development of AI is inevitable and that the resulting technology will be both autonomous and powerful, and ultimately beneficial if we play our cards right” (Bender and Hanna, p. 139)</a:t>
            </a:r>
          </a:p>
          <a:p>
            <a:pPr marL="285750" lvl="0" indent="-285750">
              <a:spcAft>
                <a:spcPts val="1200"/>
              </a:spcAft>
              <a:buFont typeface="Arial" panose="020B0604020202020204" pitchFamily="34" charset="0"/>
              <a:buChar char="•"/>
            </a:pPr>
            <a:r>
              <a:rPr lang="en-US" sz="1800" dirty="0"/>
              <a:t>AI hype says: Yes, there are dangers, but librarians can solve them!</a:t>
            </a:r>
          </a:p>
          <a:p>
            <a:pPr marL="285750" lvl="0" indent="-285750">
              <a:spcAft>
                <a:spcPts val="1200"/>
              </a:spcAft>
              <a:buFont typeface="Arial" panose="020B0604020202020204" pitchFamily="34" charset="0"/>
              <a:buChar char="•"/>
            </a:pPr>
            <a:r>
              <a:rPr lang="en-US" sz="1800" dirty="0"/>
              <a:t>“AI is regarded as inevitably flawed while librarians are expected to clean up – and even anticipate – its mess” (p. 8).</a:t>
            </a:r>
          </a:p>
          <a:p>
            <a:pPr marL="0" lvl="0" indent="0" algn="l" rtl="0">
              <a:spcBef>
                <a:spcPts val="0"/>
              </a:spcBef>
              <a:spcAft>
                <a:spcPts val="1200"/>
              </a:spcAft>
              <a:buNone/>
            </a:pPr>
            <a:endParaRPr sz="1800" dirty="0"/>
          </a:p>
        </p:txBody>
      </p:sp>
    </p:spTree>
    <p:extLst>
      <p:ext uri="{BB962C8B-B14F-4D97-AF65-F5344CB8AC3E}">
        <p14:creationId xmlns:p14="http://schemas.microsoft.com/office/powerpoint/2010/main" val="271275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025EF8A8-DF0A-8154-E433-AF1A9D284ACC}"/>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8107CD2E-007D-01E2-0A2C-3D9F050C7199}"/>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Sarah Appedu, 2026, “Libraries as necessary sites for refusing faux fables of technofascism and imagining otherwise,” </a:t>
            </a:r>
            <a:r>
              <a:rPr lang="en" sz="2400" i="1" dirty="0"/>
              <a:t>AI &amp; Ethics 6</a:t>
            </a:r>
            <a:r>
              <a:rPr lang="en" sz="2400" dirty="0"/>
              <a:t>: 485</a:t>
            </a:r>
            <a:endParaRPr sz="2400" dirty="0"/>
          </a:p>
        </p:txBody>
      </p:sp>
      <p:sp>
        <p:nvSpPr>
          <p:cNvPr id="331" name="Google Shape;331;p36">
            <a:extLst>
              <a:ext uri="{FF2B5EF4-FFF2-40B4-BE49-F238E27FC236}">
                <a16:creationId xmlns:a16="http://schemas.microsoft.com/office/drawing/2014/main" id="{1CA3D2A4-3211-0740-7D71-01E8AF6FF1A0}"/>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spcAft>
                <a:spcPts val="1200"/>
              </a:spcAft>
            </a:pPr>
            <a:r>
              <a:rPr lang="en-US" sz="1800" dirty="0"/>
              <a:t>“Faux fable #3: There is nothing you can do; submit to technological </a:t>
            </a:r>
            <a:r>
              <a:rPr lang="en-US" sz="1800" dirty="0" err="1"/>
              <a:t>resignationism</a:t>
            </a:r>
            <a:r>
              <a:rPr lang="en-US" sz="1800" dirty="0"/>
              <a:t>”</a:t>
            </a:r>
          </a:p>
          <a:p>
            <a:pPr marL="285750" lvl="0" indent="-285750">
              <a:spcAft>
                <a:spcPts val="1200"/>
              </a:spcAft>
              <a:buFont typeface="Arial" panose="020B0604020202020204" pitchFamily="34" charset="0"/>
              <a:buChar char="•"/>
            </a:pPr>
            <a:r>
              <a:rPr lang="en-US" sz="1800" dirty="0"/>
              <a:t>“Instead of playing into the hype or dismissing the harms of these technologies, </a:t>
            </a:r>
            <a:r>
              <a:rPr lang="en-US" sz="1800" dirty="0" err="1"/>
              <a:t>resignationist</a:t>
            </a:r>
            <a:r>
              <a:rPr lang="en-US" sz="1800" dirty="0"/>
              <a:t> discourses take their ethical harms as a given and see librarians’ role as mitigating these harms to the best of their abilities” (p. 8).</a:t>
            </a:r>
          </a:p>
          <a:p>
            <a:pPr marL="285750" lvl="0" indent="-285750">
              <a:spcAft>
                <a:spcPts val="1200"/>
              </a:spcAft>
              <a:buFont typeface="Arial" panose="020B0604020202020204" pitchFamily="34" charset="0"/>
              <a:buChar char="•"/>
            </a:pPr>
            <a:r>
              <a:rPr lang="en-US" sz="1800" dirty="0"/>
              <a:t>“Mainstream approaches to AI literacy are rooted in a </a:t>
            </a:r>
            <a:r>
              <a:rPr lang="en-US" sz="1800" dirty="0" err="1"/>
              <a:t>resignationist</a:t>
            </a:r>
            <a:r>
              <a:rPr lang="en-US" sz="1800" dirty="0"/>
              <a:t> approach…” (p. 9)</a:t>
            </a:r>
          </a:p>
          <a:p>
            <a:pPr marL="742950" lvl="1" indent="-285750">
              <a:spcAft>
                <a:spcPts val="1200"/>
              </a:spcAft>
              <a:buFont typeface="Arial" panose="020B0604020202020204" pitchFamily="34" charset="0"/>
              <a:buChar char="•"/>
            </a:pPr>
            <a:r>
              <a:rPr lang="en-US" sz="1800" dirty="0"/>
              <a:t>“What good is awareness for the ecosystems and communities being destroyed by </a:t>
            </a:r>
            <a:r>
              <a:rPr lang="en-US" sz="1800" dirty="0" err="1"/>
              <a:t>megacampus</a:t>
            </a:r>
            <a:r>
              <a:rPr lang="en-US" sz="1800" dirty="0"/>
              <a:t> datacenters?” (p. 9).</a:t>
            </a:r>
          </a:p>
        </p:txBody>
      </p:sp>
    </p:spTree>
    <p:extLst>
      <p:ext uri="{BB962C8B-B14F-4D97-AF65-F5344CB8AC3E}">
        <p14:creationId xmlns:p14="http://schemas.microsoft.com/office/powerpoint/2010/main" val="384244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4A00725A-BD39-05ED-301F-DF47C17BA619}"/>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D34FBF9E-AA0D-8BA7-0FC2-25D3E988D327}"/>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Jason Zagami, 2026, “AI refusal in higher education,” </a:t>
            </a:r>
            <a:r>
              <a:rPr lang="en" sz="2400" i="1" dirty="0"/>
              <a:t>Higher Education Research &amp; Development 45</a:t>
            </a:r>
            <a:r>
              <a:rPr lang="en" sz="2400" dirty="0"/>
              <a:t>(7): 2287-2294</a:t>
            </a:r>
            <a:endParaRPr sz="2400" dirty="0"/>
          </a:p>
        </p:txBody>
      </p:sp>
      <p:sp>
        <p:nvSpPr>
          <p:cNvPr id="331" name="Google Shape;331;p36">
            <a:extLst>
              <a:ext uri="{FF2B5EF4-FFF2-40B4-BE49-F238E27FC236}">
                <a16:creationId xmlns:a16="http://schemas.microsoft.com/office/drawing/2014/main" id="{45F210F5-75B0-4500-6519-9965596CAC29}"/>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spcAft>
                <a:spcPts val="1200"/>
              </a:spcAft>
            </a:pPr>
            <a:r>
              <a:rPr lang="en-US" sz="1800" dirty="0"/>
              <a:t>”AI refusal… belongs to a longer history of technological refusal, in which technologies generated resistance because they reorganized </a:t>
            </a:r>
            <a:r>
              <a:rPr lang="en-US" sz="1800" dirty="0" err="1"/>
              <a:t>labour</a:t>
            </a:r>
            <a:r>
              <a:rPr lang="en-US" sz="1800" dirty="0"/>
              <a:t>, authority, risk, identity, and social order” (p. 2288).</a:t>
            </a:r>
          </a:p>
          <a:p>
            <a:pPr marL="0" lvl="0" indent="0">
              <a:spcAft>
                <a:spcPts val="1200"/>
              </a:spcAft>
            </a:pPr>
            <a:r>
              <a:rPr lang="en-US" sz="1800" dirty="0"/>
              <a:t>AI refusal as a spectrum</a:t>
            </a:r>
          </a:p>
          <a:p>
            <a:pPr marL="0" lvl="0" indent="0">
              <a:spcAft>
                <a:spcPts val="1200"/>
              </a:spcAft>
            </a:pPr>
            <a:r>
              <a:rPr lang="en-US" sz="1800" dirty="0"/>
              <a:t>Distinction between refusal and non-use:</a:t>
            </a:r>
          </a:p>
          <a:p>
            <a:pPr marL="285750" lvl="0" indent="-285750">
              <a:spcAft>
                <a:spcPts val="1200"/>
              </a:spcAft>
              <a:buFont typeface="Arial" panose="020B0604020202020204" pitchFamily="34" charset="0"/>
              <a:buChar char="•"/>
            </a:pPr>
            <a:r>
              <a:rPr lang="en-US" sz="1800" dirty="0"/>
              <a:t>“Non-use may occur because a person lacks access, confidence, time, training, interest or perceived need” (p. 2289).</a:t>
            </a:r>
          </a:p>
          <a:p>
            <a:pPr marL="285750" lvl="0" indent="-285750">
              <a:spcAft>
                <a:spcPts val="1200"/>
              </a:spcAft>
              <a:buFont typeface="Arial" panose="020B0604020202020204" pitchFamily="34" charset="0"/>
              <a:buChar char="•"/>
            </a:pPr>
            <a:r>
              <a:rPr lang="en-US" sz="1800" dirty="0"/>
              <a:t>“Refusal implies a more explicit stance: a decision not to use, or to restrict use, because use is judged to conflict with a value, responsibility or purpose” (p. 2289).</a:t>
            </a:r>
          </a:p>
        </p:txBody>
      </p:sp>
    </p:spTree>
    <p:extLst>
      <p:ext uri="{BB962C8B-B14F-4D97-AF65-F5344CB8AC3E}">
        <p14:creationId xmlns:p14="http://schemas.microsoft.com/office/powerpoint/2010/main" val="409888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F08F0B54-261E-E68D-EB26-852D30A77EF8}"/>
            </a:ext>
          </a:extLst>
        </p:cNvPr>
        <p:cNvGrpSpPr/>
        <p:nvPr/>
      </p:nvGrpSpPr>
      <p:grpSpPr>
        <a:xfrm>
          <a:off x="0" y="0"/>
          <a:ext cx="0" cy="0"/>
          <a:chOff x="0" y="0"/>
          <a:chExt cx="0" cy="0"/>
        </a:xfrm>
      </p:grpSpPr>
      <p:sp>
        <p:nvSpPr>
          <p:cNvPr id="330" name="Google Shape;330;p36">
            <a:extLst>
              <a:ext uri="{FF2B5EF4-FFF2-40B4-BE49-F238E27FC236}">
                <a16:creationId xmlns:a16="http://schemas.microsoft.com/office/drawing/2014/main" id="{02052324-A63A-672D-E827-74BC27D526C1}"/>
              </a:ext>
            </a:extLst>
          </p:cNvPr>
          <p:cNvSpPr txBox="1">
            <a:spLocks noGrp="1"/>
          </p:cNvSpPr>
          <p:nvPr>
            <p:ph type="title"/>
          </p:nvPr>
        </p:nvSpPr>
        <p:spPr>
          <a:xfrm>
            <a:off x="720000" y="17608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Jason Zagami, 2026, “AI refusal in higher education,” </a:t>
            </a:r>
            <a:r>
              <a:rPr lang="en" sz="2400" i="1" dirty="0"/>
              <a:t>Higher Education Research &amp; Development 45</a:t>
            </a:r>
            <a:r>
              <a:rPr lang="en" sz="2400" dirty="0"/>
              <a:t>(7): 2287-2294</a:t>
            </a:r>
            <a:endParaRPr sz="2400" dirty="0"/>
          </a:p>
        </p:txBody>
      </p:sp>
      <p:sp>
        <p:nvSpPr>
          <p:cNvPr id="331" name="Google Shape;331;p36">
            <a:extLst>
              <a:ext uri="{FF2B5EF4-FFF2-40B4-BE49-F238E27FC236}">
                <a16:creationId xmlns:a16="http://schemas.microsoft.com/office/drawing/2014/main" id="{8A52BEC7-7E3F-2C71-D021-B792E4A33D79}"/>
              </a:ext>
            </a:extLst>
          </p:cNvPr>
          <p:cNvSpPr txBox="1">
            <a:spLocks noGrp="1"/>
          </p:cNvSpPr>
          <p:nvPr>
            <p:ph type="subTitle" idx="1"/>
          </p:nvPr>
        </p:nvSpPr>
        <p:spPr>
          <a:xfrm>
            <a:off x="1263569" y="1451710"/>
            <a:ext cx="7046200" cy="3318253"/>
          </a:xfrm>
          <a:prstGeom prst="rect">
            <a:avLst/>
          </a:prstGeom>
        </p:spPr>
        <p:txBody>
          <a:bodyPr spcFirstLastPara="1" wrap="square" lIns="91425" tIns="91425" rIns="91425" bIns="91425" anchor="t" anchorCtr="0">
            <a:noAutofit/>
          </a:bodyPr>
          <a:lstStyle/>
          <a:p>
            <a:pPr marL="0" lvl="0" indent="0">
              <a:spcAft>
                <a:spcPts val="1200"/>
              </a:spcAft>
            </a:pPr>
            <a:r>
              <a:rPr lang="en-US" sz="1800" dirty="0"/>
              <a:t>On AI literacy:</a:t>
            </a:r>
          </a:p>
          <a:p>
            <a:pPr marL="285750" lvl="0" indent="-285750">
              <a:spcAft>
                <a:spcPts val="1200"/>
              </a:spcAft>
              <a:buFont typeface="Arial" panose="020B0604020202020204" pitchFamily="34" charset="0"/>
              <a:buChar char="•"/>
            </a:pPr>
            <a:r>
              <a:rPr lang="en-US" sz="1800" dirty="0"/>
              <a:t>“The duty to understand AI should not be converted into a managerial requirement to use commercial systems, increase productivity or automate academic </a:t>
            </a:r>
            <a:r>
              <a:rPr lang="en-US" sz="1800" dirty="0" err="1"/>
              <a:t>labour</a:t>
            </a:r>
            <a:r>
              <a:rPr lang="en-US" sz="1800" dirty="0"/>
              <a:t>. Understanding includes the capacity to reject, restrict, audit and critique AI. Refusal is not outside AI literacy; it is one of its most important forms” (p. 2290).</a:t>
            </a:r>
          </a:p>
          <a:p>
            <a:pPr marL="285750" lvl="0" indent="-285750">
              <a:spcAft>
                <a:spcPts val="1200"/>
              </a:spcAft>
              <a:buFont typeface="Arial" panose="020B0604020202020204" pitchFamily="34" charset="0"/>
              <a:buChar char="•"/>
            </a:pPr>
            <a:r>
              <a:rPr lang="en-US" sz="1800" dirty="0"/>
              <a:t>“The duty to understand is also an institutional responsibility. Understanding cannot be imposed as an individual burden while universities provide little training, no secure infrastructure and ambiguous policy” (p. 2292).</a:t>
            </a:r>
          </a:p>
        </p:txBody>
      </p:sp>
    </p:spTree>
    <p:extLst>
      <p:ext uri="{BB962C8B-B14F-4D97-AF65-F5344CB8AC3E}">
        <p14:creationId xmlns:p14="http://schemas.microsoft.com/office/powerpoint/2010/main" val="115932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0079-9004-B0D6-CA8B-EEE8D7A601A1}"/>
              </a:ext>
            </a:extLst>
          </p:cNvPr>
          <p:cNvSpPr>
            <a:spLocks noGrp="1"/>
          </p:cNvSpPr>
          <p:nvPr>
            <p:ph type="title"/>
          </p:nvPr>
        </p:nvSpPr>
        <p:spPr/>
        <p:txBody>
          <a:bodyPr/>
          <a:lstStyle/>
          <a:p>
            <a:r>
              <a:rPr lang="en-US" dirty="0"/>
              <a:t>Other recommended reads/listens</a:t>
            </a:r>
          </a:p>
        </p:txBody>
      </p:sp>
      <p:sp>
        <p:nvSpPr>
          <p:cNvPr id="3" name="Subtitle 2">
            <a:extLst>
              <a:ext uri="{FF2B5EF4-FFF2-40B4-BE49-F238E27FC236}">
                <a16:creationId xmlns:a16="http://schemas.microsoft.com/office/drawing/2014/main" id="{BA41864C-FC59-4A4E-7323-ACDC6BC3138A}"/>
              </a:ext>
            </a:extLst>
          </p:cNvPr>
          <p:cNvSpPr>
            <a:spLocks noGrp="1"/>
          </p:cNvSpPr>
          <p:nvPr>
            <p:ph type="subTitle" idx="1"/>
          </p:nvPr>
        </p:nvSpPr>
        <p:spPr/>
        <p:txBody>
          <a:bodyPr/>
          <a:lstStyle/>
          <a:p>
            <a:r>
              <a:rPr lang="en-US" dirty="0"/>
              <a:t>w/ Alex Hanna: </a:t>
            </a:r>
            <a:r>
              <a:rPr lang="en-US" i="1" dirty="0"/>
              <a:t>The AI Con</a:t>
            </a:r>
            <a:endParaRPr lang="en-US" dirty="0"/>
          </a:p>
          <a:p>
            <a:r>
              <a:rPr lang="en-US" dirty="0"/>
              <a:t>w/ Alex Hanna: </a:t>
            </a:r>
            <a:r>
              <a:rPr lang="en-US" i="1" dirty="0"/>
              <a:t>Mystery AI Hype Theater 3000</a:t>
            </a:r>
            <a:r>
              <a:rPr lang="en-US" dirty="0"/>
              <a:t> (newsletter and podcast)</a:t>
            </a:r>
          </a:p>
          <a:p>
            <a:r>
              <a:rPr lang="en-US" dirty="0"/>
              <a:t>w/ Timnit Gebru and others: the “stochastic parrot 🦜” paper</a:t>
            </a:r>
          </a:p>
          <a:p>
            <a:endParaRPr lang="en-US" dirty="0"/>
          </a:p>
        </p:txBody>
      </p:sp>
      <p:sp>
        <p:nvSpPr>
          <p:cNvPr id="4" name="Subtitle 3">
            <a:extLst>
              <a:ext uri="{FF2B5EF4-FFF2-40B4-BE49-F238E27FC236}">
                <a16:creationId xmlns:a16="http://schemas.microsoft.com/office/drawing/2014/main" id="{D7C49481-B7BB-FFB8-9FDA-C9EAF4BE0CAE}"/>
              </a:ext>
            </a:extLst>
          </p:cNvPr>
          <p:cNvSpPr>
            <a:spLocks noGrp="1"/>
          </p:cNvSpPr>
          <p:nvPr>
            <p:ph type="subTitle" idx="2"/>
          </p:nvPr>
        </p:nvSpPr>
        <p:spPr/>
        <p:txBody>
          <a:bodyPr/>
          <a:lstStyle/>
          <a:p>
            <a:r>
              <a:rPr lang="en-US" i="1" dirty="0"/>
              <a:t>Resisting AI: An Anti-Fascist Approach to Artificial Intelligence</a:t>
            </a:r>
          </a:p>
        </p:txBody>
      </p:sp>
      <p:sp>
        <p:nvSpPr>
          <p:cNvPr id="5" name="Subtitle 4">
            <a:extLst>
              <a:ext uri="{FF2B5EF4-FFF2-40B4-BE49-F238E27FC236}">
                <a16:creationId xmlns:a16="http://schemas.microsoft.com/office/drawing/2014/main" id="{2039FDA6-4596-EF65-7AAB-04925189BF53}"/>
              </a:ext>
            </a:extLst>
          </p:cNvPr>
          <p:cNvSpPr>
            <a:spLocks noGrp="1"/>
          </p:cNvSpPr>
          <p:nvPr>
            <p:ph type="subTitle" idx="3"/>
          </p:nvPr>
        </p:nvSpPr>
        <p:spPr/>
        <p:txBody>
          <a:bodyPr/>
          <a:lstStyle/>
          <a:p>
            <a:r>
              <a:rPr lang="en-US" dirty="0"/>
              <a:t>Refusing Generative AI in Writing Studies</a:t>
            </a:r>
          </a:p>
        </p:txBody>
      </p:sp>
      <p:sp>
        <p:nvSpPr>
          <p:cNvPr id="6" name="Subtitle 5">
            <a:extLst>
              <a:ext uri="{FF2B5EF4-FFF2-40B4-BE49-F238E27FC236}">
                <a16:creationId xmlns:a16="http://schemas.microsoft.com/office/drawing/2014/main" id="{5B554E36-AEAE-EB87-B2C4-682A371C03BA}"/>
              </a:ext>
            </a:extLst>
          </p:cNvPr>
          <p:cNvSpPr>
            <a:spLocks noGrp="1"/>
          </p:cNvSpPr>
          <p:nvPr>
            <p:ph type="subTitle" idx="4"/>
          </p:nvPr>
        </p:nvSpPr>
        <p:spPr/>
        <p:txBody>
          <a:bodyPr/>
          <a:lstStyle/>
          <a:p>
            <a:r>
              <a:rPr lang="en-US" dirty="0"/>
              <a:t>“Artificial Intelligence and Academic Professions” (July 2025)</a:t>
            </a:r>
          </a:p>
        </p:txBody>
      </p:sp>
      <p:sp>
        <p:nvSpPr>
          <p:cNvPr id="7" name="Subtitle 6">
            <a:extLst>
              <a:ext uri="{FF2B5EF4-FFF2-40B4-BE49-F238E27FC236}">
                <a16:creationId xmlns:a16="http://schemas.microsoft.com/office/drawing/2014/main" id="{1B516A8A-D63A-FB0E-D304-A5F9DA7A07E3}"/>
              </a:ext>
            </a:extLst>
          </p:cNvPr>
          <p:cNvSpPr>
            <a:spLocks noGrp="1"/>
          </p:cNvSpPr>
          <p:nvPr>
            <p:ph type="subTitle" idx="5"/>
          </p:nvPr>
        </p:nvSpPr>
        <p:spPr/>
        <p:txBody>
          <a:bodyPr/>
          <a:lstStyle/>
          <a:p>
            <a:r>
              <a:rPr lang="en-US" dirty="0"/>
              <a:t>Emily M. Bender</a:t>
            </a:r>
          </a:p>
        </p:txBody>
      </p:sp>
      <p:sp>
        <p:nvSpPr>
          <p:cNvPr id="8" name="Subtitle 7">
            <a:extLst>
              <a:ext uri="{FF2B5EF4-FFF2-40B4-BE49-F238E27FC236}">
                <a16:creationId xmlns:a16="http://schemas.microsoft.com/office/drawing/2014/main" id="{4E502C65-E5E2-187E-207D-F3EE88CD5280}"/>
              </a:ext>
            </a:extLst>
          </p:cNvPr>
          <p:cNvSpPr>
            <a:spLocks noGrp="1"/>
          </p:cNvSpPr>
          <p:nvPr>
            <p:ph type="subTitle" idx="6"/>
          </p:nvPr>
        </p:nvSpPr>
        <p:spPr/>
        <p:txBody>
          <a:bodyPr/>
          <a:lstStyle/>
          <a:p>
            <a:r>
              <a:rPr lang="en-US" dirty="0" err="1"/>
              <a:t>Refusal.Blog</a:t>
            </a:r>
            <a:endParaRPr lang="en-US" dirty="0"/>
          </a:p>
        </p:txBody>
      </p:sp>
      <p:sp>
        <p:nvSpPr>
          <p:cNvPr id="9" name="Subtitle 8">
            <a:extLst>
              <a:ext uri="{FF2B5EF4-FFF2-40B4-BE49-F238E27FC236}">
                <a16:creationId xmlns:a16="http://schemas.microsoft.com/office/drawing/2014/main" id="{A6AE4B29-1530-99BC-596E-A1D46DBF321D}"/>
              </a:ext>
            </a:extLst>
          </p:cNvPr>
          <p:cNvSpPr>
            <a:spLocks noGrp="1"/>
          </p:cNvSpPr>
          <p:nvPr>
            <p:ph type="subTitle" idx="7"/>
          </p:nvPr>
        </p:nvSpPr>
        <p:spPr/>
        <p:txBody>
          <a:bodyPr/>
          <a:lstStyle/>
          <a:p>
            <a:r>
              <a:rPr lang="en-US" dirty="0"/>
              <a:t>Dan McQuillan</a:t>
            </a:r>
          </a:p>
        </p:txBody>
      </p:sp>
      <p:sp>
        <p:nvSpPr>
          <p:cNvPr id="10" name="Subtitle 9">
            <a:extLst>
              <a:ext uri="{FF2B5EF4-FFF2-40B4-BE49-F238E27FC236}">
                <a16:creationId xmlns:a16="http://schemas.microsoft.com/office/drawing/2014/main" id="{CD6FAF95-C532-CA0D-4F74-7C906BBBE1DB}"/>
              </a:ext>
            </a:extLst>
          </p:cNvPr>
          <p:cNvSpPr>
            <a:spLocks noGrp="1"/>
          </p:cNvSpPr>
          <p:nvPr>
            <p:ph type="subTitle" idx="8"/>
          </p:nvPr>
        </p:nvSpPr>
        <p:spPr/>
        <p:txBody>
          <a:bodyPr/>
          <a:lstStyle/>
          <a:p>
            <a:r>
              <a:rPr lang="en-US" dirty="0"/>
              <a:t>AAUP on AI</a:t>
            </a:r>
          </a:p>
        </p:txBody>
      </p:sp>
    </p:spTree>
    <p:extLst>
      <p:ext uri="{BB962C8B-B14F-4D97-AF65-F5344CB8AC3E}">
        <p14:creationId xmlns:p14="http://schemas.microsoft.com/office/powerpoint/2010/main" val="2976815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7" name="Google Shape;537;p48"/>
          <p:cNvGrpSpPr/>
          <p:nvPr/>
        </p:nvGrpSpPr>
        <p:grpSpPr>
          <a:xfrm rot="4659980" flipH="1">
            <a:off x="3840892" y="3123036"/>
            <a:ext cx="4573980" cy="3479278"/>
            <a:chOff x="1522650" y="1117750"/>
            <a:chExt cx="4574075" cy="3479350"/>
          </a:xfrm>
        </p:grpSpPr>
        <p:sp>
          <p:nvSpPr>
            <p:cNvPr id="538" name="Google Shape;538;p48"/>
            <p:cNvSpPr/>
            <p:nvPr/>
          </p:nvSpPr>
          <p:spPr>
            <a:xfrm>
              <a:off x="2305900" y="1117750"/>
              <a:ext cx="3790825" cy="3217100"/>
            </a:xfrm>
            <a:custGeom>
              <a:avLst/>
              <a:gdLst/>
              <a:ahLst/>
              <a:cxnLst/>
              <a:rect l="l" t="t" r="r" b="b"/>
              <a:pathLst>
                <a:path w="151633" h="128684" extrusionOk="0">
                  <a:moveTo>
                    <a:pt x="59573" y="1190"/>
                  </a:moveTo>
                  <a:lnTo>
                    <a:pt x="87345" y="18391"/>
                  </a:lnTo>
                  <a:cubicBezTo>
                    <a:pt x="87254" y="18737"/>
                    <a:pt x="87376" y="19117"/>
                    <a:pt x="87682" y="19337"/>
                  </a:cubicBezTo>
                  <a:cubicBezTo>
                    <a:pt x="87712" y="19358"/>
                    <a:pt x="87742" y="19374"/>
                    <a:pt x="87773" y="19391"/>
                  </a:cubicBezTo>
                  <a:lnTo>
                    <a:pt x="73089" y="35287"/>
                  </a:lnTo>
                  <a:cubicBezTo>
                    <a:pt x="73041" y="35228"/>
                    <a:pt x="72987" y="35173"/>
                    <a:pt x="72923" y="35127"/>
                  </a:cubicBezTo>
                  <a:cubicBezTo>
                    <a:pt x="72772" y="35017"/>
                    <a:pt x="72594" y="34961"/>
                    <a:pt x="72410" y="34961"/>
                  </a:cubicBezTo>
                  <a:cubicBezTo>
                    <a:pt x="72364" y="34961"/>
                    <a:pt x="72317" y="34964"/>
                    <a:pt x="72269" y="34972"/>
                  </a:cubicBezTo>
                  <a:lnTo>
                    <a:pt x="59361" y="1513"/>
                  </a:lnTo>
                  <a:cubicBezTo>
                    <a:pt x="59397" y="1478"/>
                    <a:pt x="59435" y="1443"/>
                    <a:pt x="59466" y="1400"/>
                  </a:cubicBezTo>
                  <a:cubicBezTo>
                    <a:pt x="59513" y="1335"/>
                    <a:pt x="59546" y="1262"/>
                    <a:pt x="59573" y="1190"/>
                  </a:cubicBezTo>
                  <a:close/>
                  <a:moveTo>
                    <a:pt x="57905" y="1155"/>
                  </a:moveTo>
                  <a:cubicBezTo>
                    <a:pt x="57962" y="1330"/>
                    <a:pt x="58069" y="1490"/>
                    <a:pt x="58229" y="1604"/>
                  </a:cubicBezTo>
                  <a:cubicBezTo>
                    <a:pt x="58385" y="1716"/>
                    <a:pt x="58564" y="1770"/>
                    <a:pt x="58744" y="1770"/>
                  </a:cubicBezTo>
                  <a:cubicBezTo>
                    <a:pt x="58890" y="1770"/>
                    <a:pt x="59035" y="1731"/>
                    <a:pt x="59165" y="1661"/>
                  </a:cubicBezTo>
                  <a:lnTo>
                    <a:pt x="72044" y="35042"/>
                  </a:lnTo>
                  <a:cubicBezTo>
                    <a:pt x="71907" y="35103"/>
                    <a:pt x="71787" y="35197"/>
                    <a:pt x="71696" y="35320"/>
                  </a:cubicBezTo>
                  <a:lnTo>
                    <a:pt x="34939" y="10633"/>
                  </a:lnTo>
                  <a:cubicBezTo>
                    <a:pt x="34967" y="10533"/>
                    <a:pt x="34978" y="10431"/>
                    <a:pt x="34971" y="10330"/>
                  </a:cubicBezTo>
                  <a:lnTo>
                    <a:pt x="57905" y="1155"/>
                  </a:lnTo>
                  <a:close/>
                  <a:moveTo>
                    <a:pt x="34896" y="10886"/>
                  </a:moveTo>
                  <a:lnTo>
                    <a:pt x="71585" y="35528"/>
                  </a:lnTo>
                  <a:cubicBezTo>
                    <a:pt x="71451" y="35873"/>
                    <a:pt x="71547" y="36273"/>
                    <a:pt x="71839" y="36520"/>
                  </a:cubicBezTo>
                  <a:lnTo>
                    <a:pt x="61150" y="46075"/>
                  </a:lnTo>
                  <a:cubicBezTo>
                    <a:pt x="61131" y="46059"/>
                    <a:pt x="61114" y="46040"/>
                    <a:pt x="61092" y="46024"/>
                  </a:cubicBezTo>
                  <a:cubicBezTo>
                    <a:pt x="60938" y="45913"/>
                    <a:pt x="60760" y="45860"/>
                    <a:pt x="60583" y="45860"/>
                  </a:cubicBezTo>
                  <a:cubicBezTo>
                    <a:pt x="60438" y="45860"/>
                    <a:pt x="60294" y="45896"/>
                    <a:pt x="60165" y="45964"/>
                  </a:cubicBezTo>
                  <a:lnTo>
                    <a:pt x="34896" y="10886"/>
                  </a:lnTo>
                  <a:close/>
                  <a:moveTo>
                    <a:pt x="88012" y="19481"/>
                  </a:moveTo>
                  <a:cubicBezTo>
                    <a:pt x="88073" y="19495"/>
                    <a:pt x="88135" y="19503"/>
                    <a:pt x="88199" y="19503"/>
                  </a:cubicBezTo>
                  <a:cubicBezTo>
                    <a:pt x="88236" y="19503"/>
                    <a:pt x="88270" y="19496"/>
                    <a:pt x="88308" y="19491"/>
                  </a:cubicBezTo>
                  <a:lnTo>
                    <a:pt x="90601" y="57808"/>
                  </a:lnTo>
                  <a:cubicBezTo>
                    <a:pt x="90477" y="57828"/>
                    <a:pt x="90359" y="57878"/>
                    <a:pt x="90253" y="57948"/>
                  </a:cubicBezTo>
                  <a:lnTo>
                    <a:pt x="73040" y="36456"/>
                  </a:lnTo>
                  <a:cubicBezTo>
                    <a:pt x="73069" y="36426"/>
                    <a:pt x="73102" y="36397"/>
                    <a:pt x="73126" y="36363"/>
                  </a:cubicBezTo>
                  <a:cubicBezTo>
                    <a:pt x="73264" y="36171"/>
                    <a:pt x="73319" y="35936"/>
                    <a:pt x="73280" y="35702"/>
                  </a:cubicBezTo>
                  <a:cubicBezTo>
                    <a:pt x="73268" y="35629"/>
                    <a:pt x="73244" y="35561"/>
                    <a:pt x="73216" y="35494"/>
                  </a:cubicBezTo>
                  <a:lnTo>
                    <a:pt x="88012" y="19481"/>
                  </a:lnTo>
                  <a:close/>
                  <a:moveTo>
                    <a:pt x="88769" y="19295"/>
                  </a:moveTo>
                  <a:lnTo>
                    <a:pt x="121569" y="41232"/>
                  </a:lnTo>
                  <a:cubicBezTo>
                    <a:pt x="121516" y="41429"/>
                    <a:pt x="121532" y="41636"/>
                    <a:pt x="121612" y="41820"/>
                  </a:cubicBezTo>
                  <a:lnTo>
                    <a:pt x="91516" y="58252"/>
                  </a:lnTo>
                  <a:cubicBezTo>
                    <a:pt x="91455" y="58141"/>
                    <a:pt x="91371" y="58040"/>
                    <a:pt x="91261" y="57962"/>
                  </a:cubicBezTo>
                  <a:cubicBezTo>
                    <a:pt x="91131" y="57868"/>
                    <a:pt x="90984" y="57820"/>
                    <a:pt x="90835" y="57804"/>
                  </a:cubicBezTo>
                  <a:lnTo>
                    <a:pt x="88539" y="19431"/>
                  </a:lnTo>
                  <a:cubicBezTo>
                    <a:pt x="88621" y="19396"/>
                    <a:pt x="88699" y="19354"/>
                    <a:pt x="88769" y="19295"/>
                  </a:cubicBezTo>
                  <a:close/>
                  <a:moveTo>
                    <a:pt x="72858" y="36603"/>
                  </a:moveTo>
                  <a:lnTo>
                    <a:pt x="90079" y="58104"/>
                  </a:lnTo>
                  <a:cubicBezTo>
                    <a:pt x="90062" y="58125"/>
                    <a:pt x="90041" y="58144"/>
                    <a:pt x="90025" y="58165"/>
                  </a:cubicBezTo>
                  <a:cubicBezTo>
                    <a:pt x="89989" y="58216"/>
                    <a:pt x="89960" y="58268"/>
                    <a:pt x="89936" y="58323"/>
                  </a:cubicBezTo>
                  <a:lnTo>
                    <a:pt x="61457" y="46818"/>
                  </a:lnTo>
                  <a:cubicBezTo>
                    <a:pt x="61473" y="46617"/>
                    <a:pt x="61422" y="46416"/>
                    <a:pt x="61307" y="46247"/>
                  </a:cubicBezTo>
                  <a:lnTo>
                    <a:pt x="72044" y="36651"/>
                  </a:lnTo>
                  <a:cubicBezTo>
                    <a:pt x="72160" y="36702"/>
                    <a:pt x="72283" y="36731"/>
                    <a:pt x="72406" y="36731"/>
                  </a:cubicBezTo>
                  <a:cubicBezTo>
                    <a:pt x="72565" y="36731"/>
                    <a:pt x="72719" y="36684"/>
                    <a:pt x="72858" y="36603"/>
                  </a:cubicBezTo>
                  <a:close/>
                  <a:moveTo>
                    <a:pt x="29406" y="22188"/>
                  </a:moveTo>
                  <a:lnTo>
                    <a:pt x="59857" y="46227"/>
                  </a:lnTo>
                  <a:cubicBezTo>
                    <a:pt x="59573" y="46625"/>
                    <a:pt x="59665" y="47178"/>
                    <a:pt x="60061" y="47462"/>
                  </a:cubicBezTo>
                  <a:cubicBezTo>
                    <a:pt x="60098" y="47488"/>
                    <a:pt x="60135" y="47509"/>
                    <a:pt x="60173" y="47529"/>
                  </a:cubicBezTo>
                  <a:lnTo>
                    <a:pt x="58655" y="58545"/>
                  </a:lnTo>
                  <a:cubicBezTo>
                    <a:pt x="58595" y="58532"/>
                    <a:pt x="58534" y="58525"/>
                    <a:pt x="58473" y="58525"/>
                  </a:cubicBezTo>
                  <a:cubicBezTo>
                    <a:pt x="58354" y="58525"/>
                    <a:pt x="58236" y="58550"/>
                    <a:pt x="58125" y="58596"/>
                  </a:cubicBezTo>
                  <a:lnTo>
                    <a:pt x="29406" y="22188"/>
                  </a:lnTo>
                  <a:close/>
                  <a:moveTo>
                    <a:pt x="16326" y="26247"/>
                  </a:moveTo>
                  <a:lnTo>
                    <a:pt x="57750" y="58893"/>
                  </a:lnTo>
                  <a:cubicBezTo>
                    <a:pt x="57750" y="58894"/>
                    <a:pt x="57749" y="58894"/>
                    <a:pt x="57748" y="58895"/>
                  </a:cubicBezTo>
                  <a:cubicBezTo>
                    <a:pt x="57632" y="59054"/>
                    <a:pt x="57582" y="59240"/>
                    <a:pt x="57584" y="59421"/>
                  </a:cubicBezTo>
                  <a:lnTo>
                    <a:pt x="33209" y="61477"/>
                  </a:lnTo>
                  <a:cubicBezTo>
                    <a:pt x="33171" y="61253"/>
                    <a:pt x="33049" y="61044"/>
                    <a:pt x="32851" y="60900"/>
                  </a:cubicBezTo>
                  <a:cubicBezTo>
                    <a:pt x="32696" y="60788"/>
                    <a:pt x="32515" y="60735"/>
                    <a:pt x="32336" y="60735"/>
                  </a:cubicBezTo>
                  <a:cubicBezTo>
                    <a:pt x="32231" y="60735"/>
                    <a:pt x="32126" y="60753"/>
                    <a:pt x="32028" y="60789"/>
                  </a:cubicBezTo>
                  <a:lnTo>
                    <a:pt x="16086" y="26436"/>
                  </a:lnTo>
                  <a:cubicBezTo>
                    <a:pt x="16176" y="26387"/>
                    <a:pt x="16257" y="26325"/>
                    <a:pt x="16326" y="26247"/>
                  </a:cubicBezTo>
                  <a:close/>
                  <a:moveTo>
                    <a:pt x="57622" y="59652"/>
                  </a:moveTo>
                  <a:cubicBezTo>
                    <a:pt x="57674" y="59839"/>
                    <a:pt x="57783" y="60008"/>
                    <a:pt x="57952" y="60129"/>
                  </a:cubicBezTo>
                  <a:cubicBezTo>
                    <a:pt x="58054" y="60201"/>
                    <a:pt x="58165" y="60247"/>
                    <a:pt x="58279" y="60272"/>
                  </a:cubicBezTo>
                  <a:lnTo>
                    <a:pt x="55785" y="68604"/>
                  </a:lnTo>
                  <a:cubicBezTo>
                    <a:pt x="55759" y="68602"/>
                    <a:pt x="55732" y="68601"/>
                    <a:pt x="55705" y="68601"/>
                  </a:cubicBezTo>
                  <a:cubicBezTo>
                    <a:pt x="55430" y="68601"/>
                    <a:pt x="55160" y="68726"/>
                    <a:pt x="54987" y="68966"/>
                  </a:cubicBezTo>
                  <a:cubicBezTo>
                    <a:pt x="54939" y="69034"/>
                    <a:pt x="54905" y="69108"/>
                    <a:pt x="54878" y="69182"/>
                  </a:cubicBezTo>
                  <a:lnTo>
                    <a:pt x="33192" y="61843"/>
                  </a:lnTo>
                  <a:cubicBezTo>
                    <a:pt x="33203" y="61799"/>
                    <a:pt x="33210" y="61755"/>
                    <a:pt x="33214" y="61709"/>
                  </a:cubicBezTo>
                  <a:lnTo>
                    <a:pt x="57622" y="59652"/>
                  </a:lnTo>
                  <a:close/>
                  <a:moveTo>
                    <a:pt x="61404" y="47049"/>
                  </a:moveTo>
                  <a:lnTo>
                    <a:pt x="89872" y="58550"/>
                  </a:lnTo>
                  <a:cubicBezTo>
                    <a:pt x="89825" y="58868"/>
                    <a:pt x="89949" y="59201"/>
                    <a:pt x="90228" y="59401"/>
                  </a:cubicBezTo>
                  <a:cubicBezTo>
                    <a:pt x="90327" y="59471"/>
                    <a:pt x="90435" y="59515"/>
                    <a:pt x="90546" y="59541"/>
                  </a:cubicBezTo>
                  <a:lnTo>
                    <a:pt x="88027" y="76730"/>
                  </a:lnTo>
                  <a:cubicBezTo>
                    <a:pt x="88011" y="76729"/>
                    <a:pt x="87994" y="76729"/>
                    <a:pt x="87977" y="76729"/>
                  </a:cubicBezTo>
                  <a:cubicBezTo>
                    <a:pt x="87931" y="76729"/>
                    <a:pt x="87884" y="76732"/>
                    <a:pt x="87837" y="76740"/>
                  </a:cubicBezTo>
                  <a:cubicBezTo>
                    <a:pt x="87715" y="76760"/>
                    <a:pt x="87603" y="76805"/>
                    <a:pt x="87501" y="76869"/>
                  </a:cubicBezTo>
                  <a:lnTo>
                    <a:pt x="61265" y="47294"/>
                  </a:lnTo>
                  <a:cubicBezTo>
                    <a:pt x="61275" y="47282"/>
                    <a:pt x="61288" y="47273"/>
                    <a:pt x="61297" y="47259"/>
                  </a:cubicBezTo>
                  <a:cubicBezTo>
                    <a:pt x="61344" y="47194"/>
                    <a:pt x="61377" y="47123"/>
                    <a:pt x="61404" y="47049"/>
                  </a:cubicBezTo>
                  <a:close/>
                  <a:moveTo>
                    <a:pt x="61096" y="47455"/>
                  </a:moveTo>
                  <a:lnTo>
                    <a:pt x="87328" y="77024"/>
                  </a:lnTo>
                  <a:cubicBezTo>
                    <a:pt x="87322" y="77033"/>
                    <a:pt x="87314" y="77039"/>
                    <a:pt x="87308" y="77047"/>
                  </a:cubicBezTo>
                  <a:lnTo>
                    <a:pt x="59297" y="59712"/>
                  </a:lnTo>
                  <a:cubicBezTo>
                    <a:pt x="59429" y="59348"/>
                    <a:pt x="59315" y="58926"/>
                    <a:pt x="58985" y="58689"/>
                  </a:cubicBezTo>
                  <a:cubicBezTo>
                    <a:pt x="58952" y="58665"/>
                    <a:pt x="58916" y="58648"/>
                    <a:pt x="58882" y="58628"/>
                  </a:cubicBezTo>
                  <a:lnTo>
                    <a:pt x="60400" y="47607"/>
                  </a:lnTo>
                  <a:cubicBezTo>
                    <a:pt x="60459" y="47619"/>
                    <a:pt x="60519" y="47627"/>
                    <a:pt x="60578" y="47627"/>
                  </a:cubicBezTo>
                  <a:cubicBezTo>
                    <a:pt x="60762" y="47627"/>
                    <a:pt x="60943" y="47564"/>
                    <a:pt x="61096" y="47455"/>
                  </a:cubicBezTo>
                  <a:close/>
                  <a:moveTo>
                    <a:pt x="59189" y="59922"/>
                  </a:moveTo>
                  <a:lnTo>
                    <a:pt x="87178" y="77244"/>
                  </a:lnTo>
                  <a:cubicBezTo>
                    <a:pt x="87172" y="77259"/>
                    <a:pt x="87166" y="77275"/>
                    <a:pt x="87161" y="77291"/>
                  </a:cubicBezTo>
                  <a:lnTo>
                    <a:pt x="56571" y="69673"/>
                  </a:lnTo>
                  <a:cubicBezTo>
                    <a:pt x="56646" y="69338"/>
                    <a:pt x="56520" y="68976"/>
                    <a:pt x="56224" y="68763"/>
                  </a:cubicBezTo>
                  <a:cubicBezTo>
                    <a:pt x="56157" y="68717"/>
                    <a:pt x="56087" y="68682"/>
                    <a:pt x="56015" y="68656"/>
                  </a:cubicBezTo>
                  <a:lnTo>
                    <a:pt x="58519" y="60290"/>
                  </a:lnTo>
                  <a:cubicBezTo>
                    <a:pt x="58777" y="60275"/>
                    <a:pt x="59025" y="60152"/>
                    <a:pt x="59188" y="59926"/>
                  </a:cubicBezTo>
                  <a:cubicBezTo>
                    <a:pt x="59189" y="59924"/>
                    <a:pt x="59189" y="59923"/>
                    <a:pt x="59189" y="59922"/>
                  </a:cubicBezTo>
                  <a:close/>
                  <a:moveTo>
                    <a:pt x="6382" y="54567"/>
                  </a:moveTo>
                  <a:lnTo>
                    <a:pt x="31456" y="61554"/>
                  </a:lnTo>
                  <a:cubicBezTo>
                    <a:pt x="31440" y="61772"/>
                    <a:pt x="31506" y="61990"/>
                    <a:pt x="31643" y="62166"/>
                  </a:cubicBezTo>
                  <a:lnTo>
                    <a:pt x="15546" y="78173"/>
                  </a:lnTo>
                  <a:cubicBezTo>
                    <a:pt x="15506" y="78130"/>
                    <a:pt x="15461" y="78092"/>
                    <a:pt x="15414" y="78055"/>
                  </a:cubicBezTo>
                  <a:cubicBezTo>
                    <a:pt x="15260" y="77944"/>
                    <a:pt x="15081" y="77892"/>
                    <a:pt x="14905" y="77892"/>
                  </a:cubicBezTo>
                  <a:cubicBezTo>
                    <a:pt x="14826" y="77892"/>
                    <a:pt x="14747" y="77902"/>
                    <a:pt x="14671" y="77923"/>
                  </a:cubicBezTo>
                  <a:lnTo>
                    <a:pt x="6061" y="55104"/>
                  </a:lnTo>
                  <a:cubicBezTo>
                    <a:pt x="6125" y="55054"/>
                    <a:pt x="6183" y="54997"/>
                    <a:pt x="6233" y="54928"/>
                  </a:cubicBezTo>
                  <a:cubicBezTo>
                    <a:pt x="6313" y="54818"/>
                    <a:pt x="6360" y="54692"/>
                    <a:pt x="6382" y="54567"/>
                  </a:cubicBezTo>
                  <a:close/>
                  <a:moveTo>
                    <a:pt x="91099" y="59489"/>
                  </a:moveTo>
                  <a:lnTo>
                    <a:pt x="104457" y="79682"/>
                  </a:lnTo>
                  <a:cubicBezTo>
                    <a:pt x="104363" y="79741"/>
                    <a:pt x="104277" y="79819"/>
                    <a:pt x="104210" y="79913"/>
                  </a:cubicBezTo>
                  <a:cubicBezTo>
                    <a:pt x="104146" y="80003"/>
                    <a:pt x="104103" y="80102"/>
                    <a:pt x="104076" y="80204"/>
                  </a:cubicBezTo>
                  <a:lnTo>
                    <a:pt x="88866" y="77650"/>
                  </a:lnTo>
                  <a:cubicBezTo>
                    <a:pt x="88877" y="77362"/>
                    <a:pt x="88749" y="77075"/>
                    <a:pt x="88499" y="76896"/>
                  </a:cubicBezTo>
                  <a:cubicBezTo>
                    <a:pt x="88425" y="76842"/>
                    <a:pt x="88344" y="76806"/>
                    <a:pt x="88260" y="76778"/>
                  </a:cubicBezTo>
                  <a:lnTo>
                    <a:pt x="90783" y="59563"/>
                  </a:lnTo>
                  <a:cubicBezTo>
                    <a:pt x="90892" y="59558"/>
                    <a:pt x="90999" y="59534"/>
                    <a:pt x="91099" y="59489"/>
                  </a:cubicBezTo>
                  <a:close/>
                  <a:moveTo>
                    <a:pt x="33100" y="62061"/>
                  </a:moveTo>
                  <a:lnTo>
                    <a:pt x="54828" y="69413"/>
                  </a:lnTo>
                  <a:cubicBezTo>
                    <a:pt x="54804" y="69712"/>
                    <a:pt x="54931" y="70016"/>
                    <a:pt x="55192" y="70201"/>
                  </a:cubicBezTo>
                  <a:cubicBezTo>
                    <a:pt x="55275" y="70262"/>
                    <a:pt x="55369" y="70305"/>
                    <a:pt x="55466" y="70333"/>
                  </a:cubicBezTo>
                  <a:lnTo>
                    <a:pt x="54144" y="97291"/>
                  </a:lnTo>
                  <a:cubicBezTo>
                    <a:pt x="54112" y="97293"/>
                    <a:pt x="54080" y="97293"/>
                    <a:pt x="54049" y="97298"/>
                  </a:cubicBezTo>
                  <a:cubicBezTo>
                    <a:pt x="53964" y="97313"/>
                    <a:pt x="53885" y="97342"/>
                    <a:pt x="53809" y="97378"/>
                  </a:cubicBezTo>
                  <a:lnTo>
                    <a:pt x="32845" y="62338"/>
                  </a:lnTo>
                  <a:cubicBezTo>
                    <a:pt x="32924" y="62281"/>
                    <a:pt x="32998" y="62217"/>
                    <a:pt x="33057" y="62136"/>
                  </a:cubicBezTo>
                  <a:cubicBezTo>
                    <a:pt x="33074" y="62112"/>
                    <a:pt x="33085" y="62086"/>
                    <a:pt x="33100" y="62061"/>
                  </a:cubicBezTo>
                  <a:close/>
                  <a:moveTo>
                    <a:pt x="56487" y="69893"/>
                  </a:moveTo>
                  <a:lnTo>
                    <a:pt x="87105" y="77517"/>
                  </a:lnTo>
                  <a:cubicBezTo>
                    <a:pt x="87088" y="77681"/>
                    <a:pt x="87116" y="77843"/>
                    <a:pt x="87186" y="77992"/>
                  </a:cubicBezTo>
                  <a:lnTo>
                    <a:pt x="54942" y="97700"/>
                  </a:lnTo>
                  <a:cubicBezTo>
                    <a:pt x="54883" y="97604"/>
                    <a:pt x="54803" y="97519"/>
                    <a:pt x="54708" y="97452"/>
                  </a:cubicBezTo>
                  <a:cubicBezTo>
                    <a:pt x="54609" y="97379"/>
                    <a:pt x="54496" y="97331"/>
                    <a:pt x="54379" y="97305"/>
                  </a:cubicBezTo>
                  <a:lnTo>
                    <a:pt x="55700" y="70367"/>
                  </a:lnTo>
                  <a:lnTo>
                    <a:pt x="55705" y="70367"/>
                  </a:lnTo>
                  <a:cubicBezTo>
                    <a:pt x="55753" y="70367"/>
                    <a:pt x="55802" y="70364"/>
                    <a:pt x="55850" y="70355"/>
                  </a:cubicBezTo>
                  <a:cubicBezTo>
                    <a:pt x="56084" y="70317"/>
                    <a:pt x="56287" y="70190"/>
                    <a:pt x="56427" y="69997"/>
                  </a:cubicBezTo>
                  <a:cubicBezTo>
                    <a:pt x="56450" y="69964"/>
                    <a:pt x="56468" y="69927"/>
                    <a:pt x="56487" y="69893"/>
                  </a:cubicBezTo>
                  <a:close/>
                  <a:moveTo>
                    <a:pt x="31811" y="62331"/>
                  </a:moveTo>
                  <a:cubicBezTo>
                    <a:pt x="31814" y="62333"/>
                    <a:pt x="31817" y="62338"/>
                    <a:pt x="31821" y="62340"/>
                  </a:cubicBezTo>
                  <a:cubicBezTo>
                    <a:pt x="31978" y="62452"/>
                    <a:pt x="32156" y="62506"/>
                    <a:pt x="32336" y="62506"/>
                  </a:cubicBezTo>
                  <a:cubicBezTo>
                    <a:pt x="32439" y="62506"/>
                    <a:pt x="32539" y="62482"/>
                    <a:pt x="32636" y="62447"/>
                  </a:cubicBezTo>
                  <a:lnTo>
                    <a:pt x="53611" y="97508"/>
                  </a:lnTo>
                  <a:cubicBezTo>
                    <a:pt x="53561" y="97551"/>
                    <a:pt x="53513" y="97602"/>
                    <a:pt x="53473" y="97657"/>
                  </a:cubicBezTo>
                  <a:cubicBezTo>
                    <a:pt x="53449" y="97691"/>
                    <a:pt x="53432" y="97726"/>
                    <a:pt x="53414" y="97761"/>
                  </a:cubicBezTo>
                  <a:lnTo>
                    <a:pt x="15678" y="79186"/>
                  </a:lnTo>
                  <a:cubicBezTo>
                    <a:pt x="15816" y="78926"/>
                    <a:pt x="15811" y="78622"/>
                    <a:pt x="15682" y="78371"/>
                  </a:cubicBezTo>
                  <a:lnTo>
                    <a:pt x="31811" y="62331"/>
                  </a:lnTo>
                  <a:close/>
                  <a:moveTo>
                    <a:pt x="1615" y="71499"/>
                  </a:moveTo>
                  <a:lnTo>
                    <a:pt x="14037" y="78573"/>
                  </a:lnTo>
                  <a:cubicBezTo>
                    <a:pt x="13958" y="78911"/>
                    <a:pt x="14084" y="79279"/>
                    <a:pt x="14383" y="79494"/>
                  </a:cubicBezTo>
                  <a:cubicBezTo>
                    <a:pt x="14539" y="79606"/>
                    <a:pt x="14719" y="79660"/>
                    <a:pt x="14898" y="79660"/>
                  </a:cubicBezTo>
                  <a:cubicBezTo>
                    <a:pt x="15136" y="79660"/>
                    <a:pt x="15368" y="79558"/>
                    <a:pt x="15538" y="79377"/>
                  </a:cubicBezTo>
                  <a:lnTo>
                    <a:pt x="53328" y="97978"/>
                  </a:lnTo>
                  <a:cubicBezTo>
                    <a:pt x="53297" y="98118"/>
                    <a:pt x="53305" y="98265"/>
                    <a:pt x="53342" y="98402"/>
                  </a:cubicBezTo>
                  <a:lnTo>
                    <a:pt x="44172" y="100939"/>
                  </a:lnTo>
                  <a:cubicBezTo>
                    <a:pt x="44109" y="100823"/>
                    <a:pt x="44023" y="100722"/>
                    <a:pt x="43914" y="100644"/>
                  </a:cubicBezTo>
                  <a:cubicBezTo>
                    <a:pt x="43762" y="100534"/>
                    <a:pt x="43583" y="100477"/>
                    <a:pt x="43400" y="100477"/>
                  </a:cubicBezTo>
                  <a:cubicBezTo>
                    <a:pt x="43351" y="100477"/>
                    <a:pt x="43302" y="100481"/>
                    <a:pt x="43253" y="100489"/>
                  </a:cubicBezTo>
                  <a:cubicBezTo>
                    <a:pt x="43020" y="100528"/>
                    <a:pt x="42817" y="100655"/>
                    <a:pt x="42677" y="100848"/>
                  </a:cubicBezTo>
                  <a:cubicBezTo>
                    <a:pt x="42516" y="101072"/>
                    <a:pt x="42479" y="101346"/>
                    <a:pt x="42546" y="101594"/>
                  </a:cubicBezTo>
                  <a:lnTo>
                    <a:pt x="31935" y="108097"/>
                  </a:lnTo>
                  <a:cubicBezTo>
                    <a:pt x="31872" y="107978"/>
                    <a:pt x="31783" y="107872"/>
                    <a:pt x="31671" y="107790"/>
                  </a:cubicBezTo>
                  <a:cubicBezTo>
                    <a:pt x="31516" y="107679"/>
                    <a:pt x="31337" y="107626"/>
                    <a:pt x="31160" y="107626"/>
                  </a:cubicBezTo>
                  <a:cubicBezTo>
                    <a:pt x="30986" y="107626"/>
                    <a:pt x="30812" y="107678"/>
                    <a:pt x="30664" y="107776"/>
                  </a:cubicBezTo>
                  <a:lnTo>
                    <a:pt x="1598" y="71519"/>
                  </a:lnTo>
                  <a:cubicBezTo>
                    <a:pt x="1603" y="71511"/>
                    <a:pt x="1609" y="71506"/>
                    <a:pt x="1615" y="71499"/>
                  </a:cubicBezTo>
                  <a:close/>
                  <a:moveTo>
                    <a:pt x="87314" y="78191"/>
                  </a:moveTo>
                  <a:cubicBezTo>
                    <a:pt x="87360" y="78243"/>
                    <a:pt x="87409" y="78293"/>
                    <a:pt x="87467" y="78334"/>
                  </a:cubicBezTo>
                  <a:cubicBezTo>
                    <a:pt x="87623" y="78447"/>
                    <a:pt x="87803" y="78500"/>
                    <a:pt x="87981" y="78500"/>
                  </a:cubicBezTo>
                  <a:cubicBezTo>
                    <a:pt x="88023" y="78500"/>
                    <a:pt x="88063" y="78493"/>
                    <a:pt x="88103" y="78485"/>
                  </a:cubicBezTo>
                  <a:lnTo>
                    <a:pt x="95457" y="108915"/>
                  </a:lnTo>
                  <a:cubicBezTo>
                    <a:pt x="95228" y="108955"/>
                    <a:pt x="95026" y="109080"/>
                    <a:pt x="94890" y="109271"/>
                  </a:cubicBezTo>
                  <a:cubicBezTo>
                    <a:pt x="94886" y="109276"/>
                    <a:pt x="94884" y="109281"/>
                    <a:pt x="94880" y="109287"/>
                  </a:cubicBezTo>
                  <a:lnTo>
                    <a:pt x="55049" y="98390"/>
                  </a:lnTo>
                  <a:cubicBezTo>
                    <a:pt x="55079" y="98272"/>
                    <a:pt x="55087" y="98149"/>
                    <a:pt x="55066" y="98026"/>
                  </a:cubicBezTo>
                  <a:cubicBezTo>
                    <a:pt x="55060" y="97989"/>
                    <a:pt x="55048" y="97954"/>
                    <a:pt x="55038" y="97917"/>
                  </a:cubicBezTo>
                  <a:lnTo>
                    <a:pt x="87314" y="78191"/>
                  </a:lnTo>
                  <a:close/>
                  <a:moveTo>
                    <a:pt x="42637" y="101815"/>
                  </a:moveTo>
                  <a:cubicBezTo>
                    <a:pt x="42697" y="101917"/>
                    <a:pt x="42779" y="102009"/>
                    <a:pt x="42882" y="102083"/>
                  </a:cubicBezTo>
                  <a:cubicBezTo>
                    <a:pt x="43034" y="102192"/>
                    <a:pt x="43212" y="102249"/>
                    <a:pt x="43395" y="102249"/>
                  </a:cubicBezTo>
                  <a:cubicBezTo>
                    <a:pt x="43443" y="102249"/>
                    <a:pt x="43493" y="102245"/>
                    <a:pt x="43541" y="102237"/>
                  </a:cubicBezTo>
                  <a:cubicBezTo>
                    <a:pt x="43588" y="102229"/>
                    <a:pt x="43633" y="102216"/>
                    <a:pt x="43679" y="102201"/>
                  </a:cubicBezTo>
                  <a:lnTo>
                    <a:pt x="55444" y="118817"/>
                  </a:lnTo>
                  <a:cubicBezTo>
                    <a:pt x="55361" y="118874"/>
                    <a:pt x="55285" y="118944"/>
                    <a:pt x="55225" y="119027"/>
                  </a:cubicBezTo>
                  <a:cubicBezTo>
                    <a:pt x="55134" y="119155"/>
                    <a:pt x="55081" y="119302"/>
                    <a:pt x="55066" y="119454"/>
                  </a:cubicBezTo>
                  <a:lnTo>
                    <a:pt x="38399" y="118443"/>
                  </a:lnTo>
                  <a:lnTo>
                    <a:pt x="31738" y="109173"/>
                  </a:lnTo>
                  <a:cubicBezTo>
                    <a:pt x="31789" y="109128"/>
                    <a:pt x="31835" y="109080"/>
                    <a:pt x="31876" y="109025"/>
                  </a:cubicBezTo>
                  <a:cubicBezTo>
                    <a:pt x="32014" y="108832"/>
                    <a:pt x="32069" y="108598"/>
                    <a:pt x="32030" y="108364"/>
                  </a:cubicBezTo>
                  <a:cubicBezTo>
                    <a:pt x="32027" y="108350"/>
                    <a:pt x="32021" y="108336"/>
                    <a:pt x="32017" y="108321"/>
                  </a:cubicBezTo>
                  <a:lnTo>
                    <a:pt x="42637" y="101815"/>
                  </a:lnTo>
                  <a:close/>
                  <a:moveTo>
                    <a:pt x="54958" y="98612"/>
                  </a:moveTo>
                  <a:lnTo>
                    <a:pt x="94775" y="109505"/>
                  </a:lnTo>
                  <a:cubicBezTo>
                    <a:pt x="94674" y="109802"/>
                    <a:pt x="94737" y="110137"/>
                    <a:pt x="94949" y="110374"/>
                  </a:cubicBezTo>
                  <a:lnTo>
                    <a:pt x="79975" y="127087"/>
                  </a:lnTo>
                  <a:cubicBezTo>
                    <a:pt x="79970" y="127084"/>
                    <a:pt x="79968" y="127081"/>
                    <a:pt x="79965" y="127079"/>
                  </a:cubicBezTo>
                  <a:cubicBezTo>
                    <a:pt x="79813" y="126970"/>
                    <a:pt x="79634" y="126913"/>
                    <a:pt x="79451" y="126913"/>
                  </a:cubicBezTo>
                  <a:cubicBezTo>
                    <a:pt x="79403" y="126913"/>
                    <a:pt x="79354" y="126917"/>
                    <a:pt x="79305" y="126925"/>
                  </a:cubicBezTo>
                  <a:cubicBezTo>
                    <a:pt x="79089" y="126960"/>
                    <a:pt x="78902" y="127074"/>
                    <a:pt x="78766" y="127242"/>
                  </a:cubicBezTo>
                  <a:lnTo>
                    <a:pt x="44129" y="101861"/>
                  </a:lnTo>
                  <a:cubicBezTo>
                    <a:pt x="44257" y="101672"/>
                    <a:pt x="44310" y="101447"/>
                    <a:pt x="44272" y="101221"/>
                  </a:cubicBezTo>
                  <a:cubicBezTo>
                    <a:pt x="44268" y="101201"/>
                    <a:pt x="44262" y="101182"/>
                    <a:pt x="44256" y="101162"/>
                  </a:cubicBezTo>
                  <a:lnTo>
                    <a:pt x="53432" y="98624"/>
                  </a:lnTo>
                  <a:cubicBezTo>
                    <a:pt x="53492" y="98727"/>
                    <a:pt x="53573" y="98820"/>
                    <a:pt x="53678" y="98895"/>
                  </a:cubicBezTo>
                  <a:cubicBezTo>
                    <a:pt x="53834" y="99007"/>
                    <a:pt x="54013" y="99061"/>
                    <a:pt x="54193" y="99061"/>
                  </a:cubicBezTo>
                  <a:cubicBezTo>
                    <a:pt x="54468" y="99061"/>
                    <a:pt x="54740" y="98932"/>
                    <a:pt x="54914" y="98692"/>
                  </a:cubicBezTo>
                  <a:cubicBezTo>
                    <a:pt x="54931" y="98666"/>
                    <a:pt x="54943" y="98639"/>
                    <a:pt x="54958" y="98612"/>
                  </a:cubicBezTo>
                  <a:close/>
                  <a:moveTo>
                    <a:pt x="58749" y="0"/>
                  </a:moveTo>
                  <a:cubicBezTo>
                    <a:pt x="58700" y="0"/>
                    <a:pt x="58651" y="4"/>
                    <a:pt x="58601" y="13"/>
                  </a:cubicBezTo>
                  <a:cubicBezTo>
                    <a:pt x="58368" y="51"/>
                    <a:pt x="58165" y="178"/>
                    <a:pt x="58026" y="371"/>
                  </a:cubicBezTo>
                  <a:cubicBezTo>
                    <a:pt x="57906" y="537"/>
                    <a:pt x="57857" y="730"/>
                    <a:pt x="57863" y="922"/>
                  </a:cubicBezTo>
                  <a:lnTo>
                    <a:pt x="34925" y="10097"/>
                  </a:lnTo>
                  <a:cubicBezTo>
                    <a:pt x="34868" y="9931"/>
                    <a:pt x="34761" y="9780"/>
                    <a:pt x="34608" y="9669"/>
                  </a:cubicBezTo>
                  <a:cubicBezTo>
                    <a:pt x="34451" y="9557"/>
                    <a:pt x="34271" y="9503"/>
                    <a:pt x="34092" y="9503"/>
                  </a:cubicBezTo>
                  <a:cubicBezTo>
                    <a:pt x="33816" y="9503"/>
                    <a:pt x="33545" y="9631"/>
                    <a:pt x="33372" y="9872"/>
                  </a:cubicBezTo>
                  <a:cubicBezTo>
                    <a:pt x="33234" y="10064"/>
                    <a:pt x="33180" y="10299"/>
                    <a:pt x="33218" y="10533"/>
                  </a:cubicBezTo>
                  <a:cubicBezTo>
                    <a:pt x="33257" y="10766"/>
                    <a:pt x="33384" y="10969"/>
                    <a:pt x="33577" y="11108"/>
                  </a:cubicBezTo>
                  <a:cubicBezTo>
                    <a:pt x="33733" y="11221"/>
                    <a:pt x="33912" y="11274"/>
                    <a:pt x="34091" y="11274"/>
                  </a:cubicBezTo>
                  <a:cubicBezTo>
                    <a:pt x="34316" y="11274"/>
                    <a:pt x="34535" y="11185"/>
                    <a:pt x="34704" y="11023"/>
                  </a:cubicBezTo>
                  <a:lnTo>
                    <a:pt x="59844" y="45919"/>
                  </a:lnTo>
                  <a:lnTo>
                    <a:pt x="59844" y="45919"/>
                  </a:lnTo>
                  <a:lnTo>
                    <a:pt x="29110" y="21654"/>
                  </a:lnTo>
                  <a:cubicBezTo>
                    <a:pt x="29111" y="21652"/>
                    <a:pt x="29113" y="21651"/>
                    <a:pt x="29117" y="21648"/>
                  </a:cubicBezTo>
                  <a:cubicBezTo>
                    <a:pt x="29401" y="21251"/>
                    <a:pt x="29309" y="20697"/>
                    <a:pt x="28913" y="20413"/>
                  </a:cubicBezTo>
                  <a:cubicBezTo>
                    <a:pt x="28757" y="20301"/>
                    <a:pt x="28577" y="20247"/>
                    <a:pt x="28399" y="20247"/>
                  </a:cubicBezTo>
                  <a:cubicBezTo>
                    <a:pt x="28122" y="20247"/>
                    <a:pt x="27850" y="20375"/>
                    <a:pt x="27678" y="20616"/>
                  </a:cubicBezTo>
                  <a:cubicBezTo>
                    <a:pt x="27393" y="21013"/>
                    <a:pt x="27485" y="21567"/>
                    <a:pt x="27881" y="21851"/>
                  </a:cubicBezTo>
                  <a:cubicBezTo>
                    <a:pt x="28037" y="21963"/>
                    <a:pt x="28217" y="22017"/>
                    <a:pt x="28396" y="22017"/>
                  </a:cubicBezTo>
                  <a:cubicBezTo>
                    <a:pt x="28561" y="22017"/>
                    <a:pt x="28722" y="21967"/>
                    <a:pt x="28864" y="21877"/>
                  </a:cubicBezTo>
                  <a:lnTo>
                    <a:pt x="57922" y="58717"/>
                  </a:lnTo>
                  <a:cubicBezTo>
                    <a:pt x="57920" y="58718"/>
                    <a:pt x="57919" y="58719"/>
                    <a:pt x="57916" y="58723"/>
                  </a:cubicBezTo>
                  <a:lnTo>
                    <a:pt x="16459" y="26054"/>
                  </a:lnTo>
                  <a:cubicBezTo>
                    <a:pt x="16652" y="25671"/>
                    <a:pt x="16546" y="25194"/>
                    <a:pt x="16188" y="24937"/>
                  </a:cubicBezTo>
                  <a:cubicBezTo>
                    <a:pt x="16032" y="24825"/>
                    <a:pt x="15851" y="24771"/>
                    <a:pt x="15672" y="24771"/>
                  </a:cubicBezTo>
                  <a:cubicBezTo>
                    <a:pt x="15397" y="24771"/>
                    <a:pt x="15125" y="24899"/>
                    <a:pt x="14952" y="25140"/>
                  </a:cubicBezTo>
                  <a:cubicBezTo>
                    <a:pt x="14668" y="25537"/>
                    <a:pt x="14760" y="26091"/>
                    <a:pt x="15155" y="26375"/>
                  </a:cubicBezTo>
                  <a:cubicBezTo>
                    <a:pt x="15308" y="26486"/>
                    <a:pt x="15486" y="26541"/>
                    <a:pt x="15671" y="26541"/>
                  </a:cubicBezTo>
                  <a:cubicBezTo>
                    <a:pt x="15719" y="26541"/>
                    <a:pt x="15768" y="26537"/>
                    <a:pt x="15816" y="26529"/>
                  </a:cubicBezTo>
                  <a:cubicBezTo>
                    <a:pt x="15834" y="26526"/>
                    <a:pt x="15850" y="26520"/>
                    <a:pt x="15866" y="26516"/>
                  </a:cubicBezTo>
                  <a:lnTo>
                    <a:pt x="31824" y="60903"/>
                  </a:lnTo>
                  <a:cubicBezTo>
                    <a:pt x="31748" y="60958"/>
                    <a:pt x="31675" y="61023"/>
                    <a:pt x="31618" y="61103"/>
                  </a:cubicBezTo>
                  <a:cubicBezTo>
                    <a:pt x="31568" y="61173"/>
                    <a:pt x="31534" y="61248"/>
                    <a:pt x="31507" y="61324"/>
                  </a:cubicBezTo>
                  <a:lnTo>
                    <a:pt x="6390" y="54326"/>
                  </a:lnTo>
                  <a:cubicBezTo>
                    <a:pt x="6367" y="54081"/>
                    <a:pt x="6245" y="53846"/>
                    <a:pt x="6030" y="53692"/>
                  </a:cubicBezTo>
                  <a:cubicBezTo>
                    <a:pt x="5874" y="53581"/>
                    <a:pt x="5694" y="53527"/>
                    <a:pt x="5515" y="53527"/>
                  </a:cubicBezTo>
                  <a:cubicBezTo>
                    <a:pt x="5239" y="53527"/>
                    <a:pt x="4967" y="53655"/>
                    <a:pt x="4794" y="53896"/>
                  </a:cubicBezTo>
                  <a:cubicBezTo>
                    <a:pt x="4510" y="54293"/>
                    <a:pt x="4602" y="54846"/>
                    <a:pt x="4998" y="55131"/>
                  </a:cubicBezTo>
                  <a:cubicBezTo>
                    <a:pt x="5154" y="55243"/>
                    <a:pt x="5334" y="55297"/>
                    <a:pt x="5512" y="55297"/>
                  </a:cubicBezTo>
                  <a:cubicBezTo>
                    <a:pt x="5630" y="55297"/>
                    <a:pt x="5746" y="55269"/>
                    <a:pt x="5854" y="55223"/>
                  </a:cubicBezTo>
                  <a:lnTo>
                    <a:pt x="14454" y="78011"/>
                  </a:lnTo>
                  <a:cubicBezTo>
                    <a:pt x="14348" y="78072"/>
                    <a:pt x="14255" y="78154"/>
                    <a:pt x="14180" y="78258"/>
                  </a:cubicBezTo>
                  <a:cubicBezTo>
                    <a:pt x="14159" y="78289"/>
                    <a:pt x="14143" y="78321"/>
                    <a:pt x="14124" y="78354"/>
                  </a:cubicBezTo>
                  <a:lnTo>
                    <a:pt x="1732" y="71295"/>
                  </a:lnTo>
                  <a:cubicBezTo>
                    <a:pt x="1882" y="70925"/>
                    <a:pt x="1769" y="70488"/>
                    <a:pt x="1431" y="70244"/>
                  </a:cubicBezTo>
                  <a:cubicBezTo>
                    <a:pt x="1279" y="70136"/>
                    <a:pt x="1101" y="70079"/>
                    <a:pt x="918" y="70079"/>
                  </a:cubicBezTo>
                  <a:cubicBezTo>
                    <a:pt x="869" y="70079"/>
                    <a:pt x="819" y="70083"/>
                    <a:pt x="770" y="70091"/>
                  </a:cubicBezTo>
                  <a:cubicBezTo>
                    <a:pt x="535" y="70130"/>
                    <a:pt x="333" y="70257"/>
                    <a:pt x="193" y="70449"/>
                  </a:cubicBezTo>
                  <a:cubicBezTo>
                    <a:pt x="56" y="70642"/>
                    <a:pt x="1" y="70875"/>
                    <a:pt x="40" y="71109"/>
                  </a:cubicBezTo>
                  <a:cubicBezTo>
                    <a:pt x="79" y="71343"/>
                    <a:pt x="206" y="71547"/>
                    <a:pt x="399" y="71685"/>
                  </a:cubicBezTo>
                  <a:cubicBezTo>
                    <a:pt x="555" y="71797"/>
                    <a:pt x="734" y="71851"/>
                    <a:pt x="913" y="71851"/>
                  </a:cubicBezTo>
                  <a:cubicBezTo>
                    <a:pt x="1096" y="71851"/>
                    <a:pt x="1276" y="71789"/>
                    <a:pt x="1426" y="71680"/>
                  </a:cubicBezTo>
                  <a:lnTo>
                    <a:pt x="30491" y="107933"/>
                  </a:lnTo>
                  <a:cubicBezTo>
                    <a:pt x="30474" y="107952"/>
                    <a:pt x="30454" y="107971"/>
                    <a:pt x="30437" y="107994"/>
                  </a:cubicBezTo>
                  <a:cubicBezTo>
                    <a:pt x="30426" y="108010"/>
                    <a:pt x="30418" y="108029"/>
                    <a:pt x="30408" y="108045"/>
                  </a:cubicBezTo>
                  <a:lnTo>
                    <a:pt x="5131" y="93125"/>
                  </a:lnTo>
                  <a:cubicBezTo>
                    <a:pt x="5273" y="92758"/>
                    <a:pt x="5159" y="92325"/>
                    <a:pt x="4826" y="92087"/>
                  </a:cubicBezTo>
                  <a:cubicBezTo>
                    <a:pt x="4669" y="91975"/>
                    <a:pt x="4489" y="91921"/>
                    <a:pt x="4311" y="91921"/>
                  </a:cubicBezTo>
                  <a:cubicBezTo>
                    <a:pt x="4035" y="91921"/>
                    <a:pt x="3763" y="92050"/>
                    <a:pt x="3589" y="92291"/>
                  </a:cubicBezTo>
                  <a:cubicBezTo>
                    <a:pt x="3305" y="92688"/>
                    <a:pt x="3397" y="93241"/>
                    <a:pt x="3792" y="93527"/>
                  </a:cubicBezTo>
                  <a:cubicBezTo>
                    <a:pt x="3950" y="93639"/>
                    <a:pt x="4128" y="93692"/>
                    <a:pt x="4308" y="93692"/>
                  </a:cubicBezTo>
                  <a:cubicBezTo>
                    <a:pt x="4578" y="93692"/>
                    <a:pt x="4846" y="93566"/>
                    <a:pt x="5020" y="93332"/>
                  </a:cubicBezTo>
                  <a:lnTo>
                    <a:pt x="30310" y="108260"/>
                  </a:lnTo>
                  <a:cubicBezTo>
                    <a:pt x="30273" y="108387"/>
                    <a:pt x="30261" y="108519"/>
                    <a:pt x="30283" y="108652"/>
                  </a:cubicBezTo>
                  <a:cubicBezTo>
                    <a:pt x="30322" y="108886"/>
                    <a:pt x="30449" y="109090"/>
                    <a:pt x="30642" y="109228"/>
                  </a:cubicBezTo>
                  <a:cubicBezTo>
                    <a:pt x="30795" y="109337"/>
                    <a:pt x="30972" y="109394"/>
                    <a:pt x="31155" y="109394"/>
                  </a:cubicBezTo>
                  <a:cubicBezTo>
                    <a:pt x="31203" y="109394"/>
                    <a:pt x="31252" y="109389"/>
                    <a:pt x="31301" y="109382"/>
                  </a:cubicBezTo>
                  <a:cubicBezTo>
                    <a:pt x="31386" y="109367"/>
                    <a:pt x="31466" y="109337"/>
                    <a:pt x="31543" y="109302"/>
                  </a:cubicBezTo>
                  <a:lnTo>
                    <a:pt x="38242" y="118625"/>
                  </a:lnTo>
                  <a:lnTo>
                    <a:pt x="38274" y="118671"/>
                  </a:lnTo>
                  <a:lnTo>
                    <a:pt x="55072" y="119689"/>
                  </a:lnTo>
                  <a:cubicBezTo>
                    <a:pt x="55111" y="119923"/>
                    <a:pt x="55238" y="120126"/>
                    <a:pt x="55429" y="120263"/>
                  </a:cubicBezTo>
                  <a:cubicBezTo>
                    <a:pt x="55585" y="120375"/>
                    <a:pt x="55765" y="120428"/>
                    <a:pt x="55944" y="120428"/>
                  </a:cubicBezTo>
                  <a:cubicBezTo>
                    <a:pt x="56219" y="120428"/>
                    <a:pt x="56492" y="120300"/>
                    <a:pt x="56664" y="120059"/>
                  </a:cubicBezTo>
                  <a:cubicBezTo>
                    <a:pt x="56949" y="119663"/>
                    <a:pt x="56857" y="119109"/>
                    <a:pt x="56461" y="118824"/>
                  </a:cubicBezTo>
                  <a:cubicBezTo>
                    <a:pt x="56309" y="118716"/>
                    <a:pt x="56131" y="118659"/>
                    <a:pt x="55949" y="118659"/>
                  </a:cubicBezTo>
                  <a:cubicBezTo>
                    <a:pt x="55900" y="118659"/>
                    <a:pt x="55850" y="118663"/>
                    <a:pt x="55801" y="118671"/>
                  </a:cubicBezTo>
                  <a:cubicBezTo>
                    <a:pt x="55750" y="118679"/>
                    <a:pt x="55702" y="118694"/>
                    <a:pt x="55655" y="118710"/>
                  </a:cubicBezTo>
                  <a:lnTo>
                    <a:pt x="43893" y="102095"/>
                  </a:lnTo>
                  <a:cubicBezTo>
                    <a:pt x="43920" y="102077"/>
                    <a:pt x="43946" y="102056"/>
                    <a:pt x="43971" y="102035"/>
                  </a:cubicBezTo>
                  <a:lnTo>
                    <a:pt x="78639" y="127440"/>
                  </a:lnTo>
                  <a:cubicBezTo>
                    <a:pt x="78569" y="127597"/>
                    <a:pt x="78545" y="127770"/>
                    <a:pt x="78575" y="127942"/>
                  </a:cubicBezTo>
                  <a:cubicBezTo>
                    <a:pt x="78613" y="128175"/>
                    <a:pt x="78740" y="128380"/>
                    <a:pt x="78933" y="128518"/>
                  </a:cubicBezTo>
                  <a:cubicBezTo>
                    <a:pt x="79089" y="128630"/>
                    <a:pt x="79269" y="128683"/>
                    <a:pt x="79447" y="128683"/>
                  </a:cubicBezTo>
                  <a:cubicBezTo>
                    <a:pt x="79723" y="128683"/>
                    <a:pt x="79996" y="128555"/>
                    <a:pt x="80168" y="128314"/>
                  </a:cubicBezTo>
                  <a:cubicBezTo>
                    <a:pt x="80402" y="127987"/>
                    <a:pt x="80378" y="127555"/>
                    <a:pt x="80140" y="127252"/>
                  </a:cubicBezTo>
                  <a:lnTo>
                    <a:pt x="95125" y="110526"/>
                  </a:lnTo>
                  <a:cubicBezTo>
                    <a:pt x="95273" y="110624"/>
                    <a:pt x="95441" y="110672"/>
                    <a:pt x="95607" y="110672"/>
                  </a:cubicBezTo>
                  <a:cubicBezTo>
                    <a:pt x="95788" y="110672"/>
                    <a:pt x="95963" y="110612"/>
                    <a:pt x="96112" y="110507"/>
                  </a:cubicBezTo>
                  <a:lnTo>
                    <a:pt x="102491" y="121570"/>
                  </a:lnTo>
                  <a:cubicBezTo>
                    <a:pt x="102377" y="121631"/>
                    <a:pt x="102271" y="121716"/>
                    <a:pt x="102190" y="121830"/>
                  </a:cubicBezTo>
                  <a:cubicBezTo>
                    <a:pt x="101904" y="122228"/>
                    <a:pt x="101997" y="122780"/>
                    <a:pt x="102393" y="123065"/>
                  </a:cubicBezTo>
                  <a:cubicBezTo>
                    <a:pt x="102545" y="123175"/>
                    <a:pt x="102723" y="123231"/>
                    <a:pt x="102906" y="123231"/>
                  </a:cubicBezTo>
                  <a:cubicBezTo>
                    <a:pt x="102954" y="123231"/>
                    <a:pt x="103004" y="123228"/>
                    <a:pt x="103052" y="123219"/>
                  </a:cubicBezTo>
                  <a:cubicBezTo>
                    <a:pt x="103284" y="123181"/>
                    <a:pt x="103489" y="123053"/>
                    <a:pt x="103626" y="122861"/>
                  </a:cubicBezTo>
                  <a:cubicBezTo>
                    <a:pt x="103912" y="122464"/>
                    <a:pt x="103819" y="121910"/>
                    <a:pt x="103423" y="121625"/>
                  </a:cubicBezTo>
                  <a:cubicBezTo>
                    <a:pt x="103268" y="121514"/>
                    <a:pt x="103091" y="121463"/>
                    <a:pt x="102915" y="121463"/>
                  </a:cubicBezTo>
                  <a:cubicBezTo>
                    <a:pt x="102846" y="121463"/>
                    <a:pt x="102778" y="121470"/>
                    <a:pt x="102712" y="121485"/>
                  </a:cubicBezTo>
                  <a:lnTo>
                    <a:pt x="96287" y="110342"/>
                  </a:lnTo>
                  <a:cubicBezTo>
                    <a:pt x="96298" y="110329"/>
                    <a:pt x="96313" y="110318"/>
                    <a:pt x="96325" y="110302"/>
                  </a:cubicBezTo>
                  <a:cubicBezTo>
                    <a:pt x="96610" y="109904"/>
                    <a:pt x="96518" y="109351"/>
                    <a:pt x="96121" y="109066"/>
                  </a:cubicBezTo>
                  <a:cubicBezTo>
                    <a:pt x="95993" y="108973"/>
                    <a:pt x="95844" y="108923"/>
                    <a:pt x="95692" y="108908"/>
                  </a:cubicBezTo>
                  <a:lnTo>
                    <a:pt x="88325" y="78424"/>
                  </a:lnTo>
                  <a:cubicBezTo>
                    <a:pt x="88400" y="78392"/>
                    <a:pt x="88472" y="78351"/>
                    <a:pt x="88538" y="78298"/>
                  </a:cubicBezTo>
                  <a:lnTo>
                    <a:pt x="112640" y="101661"/>
                  </a:lnTo>
                  <a:cubicBezTo>
                    <a:pt x="112415" y="102050"/>
                    <a:pt x="112513" y="102555"/>
                    <a:pt x="112886" y="102822"/>
                  </a:cubicBezTo>
                  <a:cubicBezTo>
                    <a:pt x="113043" y="102935"/>
                    <a:pt x="113222" y="102988"/>
                    <a:pt x="113401" y="102988"/>
                  </a:cubicBezTo>
                  <a:cubicBezTo>
                    <a:pt x="113421" y="102988"/>
                    <a:pt x="113442" y="102983"/>
                    <a:pt x="113461" y="102982"/>
                  </a:cubicBezTo>
                  <a:lnTo>
                    <a:pt x="118567" y="120230"/>
                  </a:lnTo>
                  <a:cubicBezTo>
                    <a:pt x="118456" y="120292"/>
                    <a:pt x="118356" y="120375"/>
                    <a:pt x="118277" y="120485"/>
                  </a:cubicBezTo>
                  <a:cubicBezTo>
                    <a:pt x="117993" y="120882"/>
                    <a:pt x="118085" y="121436"/>
                    <a:pt x="118480" y="121721"/>
                  </a:cubicBezTo>
                  <a:cubicBezTo>
                    <a:pt x="118632" y="121830"/>
                    <a:pt x="118811" y="121886"/>
                    <a:pt x="118994" y="121886"/>
                  </a:cubicBezTo>
                  <a:cubicBezTo>
                    <a:pt x="119042" y="121886"/>
                    <a:pt x="119091" y="121882"/>
                    <a:pt x="119139" y="121875"/>
                  </a:cubicBezTo>
                  <a:cubicBezTo>
                    <a:pt x="119372" y="121835"/>
                    <a:pt x="119577" y="121709"/>
                    <a:pt x="119715" y="121516"/>
                  </a:cubicBezTo>
                  <a:cubicBezTo>
                    <a:pt x="119999" y="121118"/>
                    <a:pt x="119907" y="120565"/>
                    <a:pt x="119511" y="120281"/>
                  </a:cubicBezTo>
                  <a:cubicBezTo>
                    <a:pt x="119357" y="120170"/>
                    <a:pt x="119179" y="120118"/>
                    <a:pt x="119002" y="120118"/>
                  </a:cubicBezTo>
                  <a:cubicBezTo>
                    <a:pt x="118929" y="120118"/>
                    <a:pt x="118856" y="120127"/>
                    <a:pt x="118785" y="120144"/>
                  </a:cubicBezTo>
                  <a:lnTo>
                    <a:pt x="113690" y="102933"/>
                  </a:lnTo>
                  <a:cubicBezTo>
                    <a:pt x="113856" y="102876"/>
                    <a:pt x="114009" y="102773"/>
                    <a:pt x="114121" y="102619"/>
                  </a:cubicBezTo>
                  <a:cubicBezTo>
                    <a:pt x="114405" y="102222"/>
                    <a:pt x="114313" y="101668"/>
                    <a:pt x="113917" y="101384"/>
                  </a:cubicBezTo>
                  <a:cubicBezTo>
                    <a:pt x="113762" y="101272"/>
                    <a:pt x="113582" y="101219"/>
                    <a:pt x="113404" y="101219"/>
                  </a:cubicBezTo>
                  <a:cubicBezTo>
                    <a:pt x="113177" y="101219"/>
                    <a:pt x="112951" y="101307"/>
                    <a:pt x="112782" y="101473"/>
                  </a:cubicBezTo>
                  <a:lnTo>
                    <a:pt x="88698" y="78130"/>
                  </a:lnTo>
                  <a:cubicBezTo>
                    <a:pt x="88756" y="78050"/>
                    <a:pt x="88793" y="77963"/>
                    <a:pt x="88820" y="77873"/>
                  </a:cubicBezTo>
                  <a:lnTo>
                    <a:pt x="104040" y="80436"/>
                  </a:lnTo>
                  <a:cubicBezTo>
                    <a:pt x="104042" y="80710"/>
                    <a:pt x="104168" y="80979"/>
                    <a:pt x="104406" y="81151"/>
                  </a:cubicBezTo>
                  <a:cubicBezTo>
                    <a:pt x="104559" y="81260"/>
                    <a:pt x="104736" y="81316"/>
                    <a:pt x="104920" y="81316"/>
                  </a:cubicBezTo>
                  <a:cubicBezTo>
                    <a:pt x="104968" y="81316"/>
                    <a:pt x="105019" y="81312"/>
                    <a:pt x="105067" y="81303"/>
                  </a:cubicBezTo>
                  <a:cubicBezTo>
                    <a:pt x="105299" y="81265"/>
                    <a:pt x="105503" y="81138"/>
                    <a:pt x="105641" y="80945"/>
                  </a:cubicBezTo>
                  <a:cubicBezTo>
                    <a:pt x="105673" y="80901"/>
                    <a:pt x="105700" y="80853"/>
                    <a:pt x="105722" y="80805"/>
                  </a:cubicBezTo>
                  <a:lnTo>
                    <a:pt x="125340" y="86830"/>
                  </a:lnTo>
                  <a:cubicBezTo>
                    <a:pt x="125298" y="87143"/>
                    <a:pt x="125422" y="87472"/>
                    <a:pt x="125697" y="87670"/>
                  </a:cubicBezTo>
                  <a:cubicBezTo>
                    <a:pt x="125850" y="87779"/>
                    <a:pt x="126027" y="87835"/>
                    <a:pt x="126212" y="87835"/>
                  </a:cubicBezTo>
                  <a:cubicBezTo>
                    <a:pt x="126260" y="87835"/>
                    <a:pt x="126310" y="87831"/>
                    <a:pt x="126358" y="87823"/>
                  </a:cubicBezTo>
                  <a:cubicBezTo>
                    <a:pt x="126590" y="87784"/>
                    <a:pt x="126795" y="87657"/>
                    <a:pt x="126932" y="87464"/>
                  </a:cubicBezTo>
                  <a:cubicBezTo>
                    <a:pt x="127070" y="87272"/>
                    <a:pt x="127125" y="87039"/>
                    <a:pt x="127086" y="86804"/>
                  </a:cubicBezTo>
                  <a:cubicBezTo>
                    <a:pt x="127048" y="86571"/>
                    <a:pt x="126920" y="86367"/>
                    <a:pt x="126728" y="86229"/>
                  </a:cubicBezTo>
                  <a:cubicBezTo>
                    <a:pt x="126572" y="86117"/>
                    <a:pt x="126392" y="86063"/>
                    <a:pt x="126213" y="86063"/>
                  </a:cubicBezTo>
                  <a:cubicBezTo>
                    <a:pt x="125937" y="86063"/>
                    <a:pt x="125665" y="86191"/>
                    <a:pt x="125492" y="86432"/>
                  </a:cubicBezTo>
                  <a:cubicBezTo>
                    <a:pt x="125454" y="86486"/>
                    <a:pt x="125423" y="86543"/>
                    <a:pt x="125399" y="86602"/>
                  </a:cubicBezTo>
                  <a:lnTo>
                    <a:pt x="105791" y="80580"/>
                  </a:lnTo>
                  <a:cubicBezTo>
                    <a:pt x="105808" y="80484"/>
                    <a:pt x="105812" y="80386"/>
                    <a:pt x="105795" y="80285"/>
                  </a:cubicBezTo>
                  <a:cubicBezTo>
                    <a:pt x="105757" y="80052"/>
                    <a:pt x="105629" y="79848"/>
                    <a:pt x="105437" y="79710"/>
                  </a:cubicBezTo>
                  <a:cubicBezTo>
                    <a:pt x="105283" y="79599"/>
                    <a:pt x="105105" y="79547"/>
                    <a:pt x="104928" y="79547"/>
                  </a:cubicBezTo>
                  <a:cubicBezTo>
                    <a:pt x="104839" y="79547"/>
                    <a:pt x="104751" y="79560"/>
                    <a:pt x="104666" y="79586"/>
                  </a:cubicBezTo>
                  <a:lnTo>
                    <a:pt x="91291" y="59370"/>
                  </a:lnTo>
                  <a:cubicBezTo>
                    <a:pt x="91351" y="59320"/>
                    <a:pt x="91408" y="59265"/>
                    <a:pt x="91454" y="59199"/>
                  </a:cubicBezTo>
                  <a:cubicBezTo>
                    <a:pt x="91612" y="58980"/>
                    <a:pt x="91650" y="58716"/>
                    <a:pt x="91591" y="58473"/>
                  </a:cubicBezTo>
                  <a:lnTo>
                    <a:pt x="121723" y="42022"/>
                  </a:lnTo>
                  <a:cubicBezTo>
                    <a:pt x="121773" y="42082"/>
                    <a:pt x="121827" y="42140"/>
                    <a:pt x="121893" y="42188"/>
                  </a:cubicBezTo>
                  <a:cubicBezTo>
                    <a:pt x="122049" y="42300"/>
                    <a:pt x="122229" y="42354"/>
                    <a:pt x="122408" y="42354"/>
                  </a:cubicBezTo>
                  <a:cubicBezTo>
                    <a:pt x="122508" y="42354"/>
                    <a:pt x="122608" y="42331"/>
                    <a:pt x="122702" y="42298"/>
                  </a:cubicBezTo>
                  <a:lnTo>
                    <a:pt x="143453" y="68738"/>
                  </a:lnTo>
                  <a:cubicBezTo>
                    <a:pt x="143438" y="68755"/>
                    <a:pt x="143422" y="68770"/>
                    <a:pt x="143408" y="68787"/>
                  </a:cubicBezTo>
                  <a:cubicBezTo>
                    <a:pt x="143123" y="69184"/>
                    <a:pt x="143215" y="69738"/>
                    <a:pt x="143613" y="70023"/>
                  </a:cubicBezTo>
                  <a:cubicBezTo>
                    <a:pt x="143769" y="70135"/>
                    <a:pt x="143948" y="70188"/>
                    <a:pt x="144127" y="70188"/>
                  </a:cubicBezTo>
                  <a:cubicBezTo>
                    <a:pt x="144155" y="70188"/>
                    <a:pt x="144182" y="70181"/>
                    <a:pt x="144210" y="70179"/>
                  </a:cubicBezTo>
                  <a:lnTo>
                    <a:pt x="150276" y="95191"/>
                  </a:lnTo>
                  <a:cubicBezTo>
                    <a:pt x="150132" y="95254"/>
                    <a:pt x="150005" y="95352"/>
                    <a:pt x="149911" y="95484"/>
                  </a:cubicBezTo>
                  <a:cubicBezTo>
                    <a:pt x="149774" y="95676"/>
                    <a:pt x="149718" y="95910"/>
                    <a:pt x="149758" y="96144"/>
                  </a:cubicBezTo>
                  <a:cubicBezTo>
                    <a:pt x="149796" y="96377"/>
                    <a:pt x="149923" y="96581"/>
                    <a:pt x="150116" y="96719"/>
                  </a:cubicBezTo>
                  <a:cubicBezTo>
                    <a:pt x="150272" y="96832"/>
                    <a:pt x="150451" y="96885"/>
                    <a:pt x="150630" y="96885"/>
                  </a:cubicBezTo>
                  <a:cubicBezTo>
                    <a:pt x="150905" y="96885"/>
                    <a:pt x="151178" y="96757"/>
                    <a:pt x="151351" y="96516"/>
                  </a:cubicBezTo>
                  <a:cubicBezTo>
                    <a:pt x="151633" y="96119"/>
                    <a:pt x="151542" y="95564"/>
                    <a:pt x="151145" y="95281"/>
                  </a:cubicBezTo>
                  <a:cubicBezTo>
                    <a:pt x="150994" y="95171"/>
                    <a:pt x="150817" y="95116"/>
                    <a:pt x="150635" y="95116"/>
                  </a:cubicBezTo>
                  <a:cubicBezTo>
                    <a:pt x="150591" y="95116"/>
                    <a:pt x="150546" y="95119"/>
                    <a:pt x="150501" y="95126"/>
                  </a:cubicBezTo>
                  <a:lnTo>
                    <a:pt x="144439" y="70126"/>
                  </a:lnTo>
                  <a:cubicBezTo>
                    <a:pt x="144598" y="70068"/>
                    <a:pt x="144742" y="69967"/>
                    <a:pt x="144848" y="69819"/>
                  </a:cubicBezTo>
                  <a:cubicBezTo>
                    <a:pt x="145133" y="69422"/>
                    <a:pt x="145041" y="68869"/>
                    <a:pt x="144643" y="68584"/>
                  </a:cubicBezTo>
                  <a:cubicBezTo>
                    <a:pt x="144489" y="68473"/>
                    <a:pt x="144310" y="68419"/>
                    <a:pt x="144133" y="68419"/>
                  </a:cubicBezTo>
                  <a:cubicBezTo>
                    <a:pt x="143954" y="68419"/>
                    <a:pt x="143776" y="68474"/>
                    <a:pt x="143625" y="68579"/>
                  </a:cubicBezTo>
                  <a:lnTo>
                    <a:pt x="122923" y="42187"/>
                  </a:lnTo>
                  <a:cubicBezTo>
                    <a:pt x="123003" y="42130"/>
                    <a:pt x="123078" y="42066"/>
                    <a:pt x="123137" y="41982"/>
                  </a:cubicBezTo>
                  <a:cubicBezTo>
                    <a:pt x="123422" y="41585"/>
                    <a:pt x="123330" y="41031"/>
                    <a:pt x="122934" y="40747"/>
                  </a:cubicBezTo>
                  <a:cubicBezTo>
                    <a:pt x="122782" y="40638"/>
                    <a:pt x="122603" y="40581"/>
                    <a:pt x="122419" y="40581"/>
                  </a:cubicBezTo>
                  <a:cubicBezTo>
                    <a:pt x="122371" y="40581"/>
                    <a:pt x="122322" y="40585"/>
                    <a:pt x="122273" y="40593"/>
                  </a:cubicBezTo>
                  <a:cubicBezTo>
                    <a:pt x="122040" y="40632"/>
                    <a:pt x="121837" y="40759"/>
                    <a:pt x="121699" y="40952"/>
                  </a:cubicBezTo>
                  <a:cubicBezTo>
                    <a:pt x="121684" y="40972"/>
                    <a:pt x="121674" y="40993"/>
                    <a:pt x="121662" y="41015"/>
                  </a:cubicBezTo>
                  <a:lnTo>
                    <a:pt x="88927" y="19118"/>
                  </a:lnTo>
                  <a:cubicBezTo>
                    <a:pt x="89200" y="18723"/>
                    <a:pt x="89106" y="18178"/>
                    <a:pt x="88714" y="17898"/>
                  </a:cubicBezTo>
                  <a:cubicBezTo>
                    <a:pt x="88558" y="17786"/>
                    <a:pt x="88378" y="17733"/>
                    <a:pt x="88200" y="17733"/>
                  </a:cubicBezTo>
                  <a:cubicBezTo>
                    <a:pt x="87924" y="17733"/>
                    <a:pt x="87652" y="17861"/>
                    <a:pt x="87479" y="18101"/>
                  </a:cubicBezTo>
                  <a:cubicBezTo>
                    <a:pt x="87463" y="18124"/>
                    <a:pt x="87452" y="18149"/>
                    <a:pt x="87437" y="18172"/>
                  </a:cubicBezTo>
                  <a:lnTo>
                    <a:pt x="59626" y="948"/>
                  </a:lnTo>
                  <a:cubicBezTo>
                    <a:pt x="59646" y="651"/>
                    <a:pt x="59520" y="351"/>
                    <a:pt x="59262" y="166"/>
                  </a:cubicBezTo>
                  <a:cubicBezTo>
                    <a:pt x="59111" y="58"/>
                    <a:pt x="58932" y="0"/>
                    <a:pt x="587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8"/>
            <p:cNvSpPr/>
            <p:nvPr/>
          </p:nvSpPr>
          <p:spPr>
            <a:xfrm>
              <a:off x="1522650" y="3538750"/>
              <a:ext cx="2417375" cy="1058350"/>
            </a:xfrm>
            <a:custGeom>
              <a:avLst/>
              <a:gdLst/>
              <a:ahLst/>
              <a:cxnLst/>
              <a:rect l="l" t="t" r="r" b="b"/>
              <a:pathLst>
                <a:path w="96695" h="42334" extrusionOk="0">
                  <a:moveTo>
                    <a:pt x="1008" y="1"/>
                  </a:moveTo>
                  <a:cubicBezTo>
                    <a:pt x="960" y="1"/>
                    <a:pt x="911" y="5"/>
                    <a:pt x="862" y="13"/>
                  </a:cubicBezTo>
                  <a:cubicBezTo>
                    <a:pt x="628" y="51"/>
                    <a:pt x="424" y="179"/>
                    <a:pt x="285" y="371"/>
                  </a:cubicBezTo>
                  <a:cubicBezTo>
                    <a:pt x="1" y="768"/>
                    <a:pt x="93" y="1321"/>
                    <a:pt x="489" y="1607"/>
                  </a:cubicBezTo>
                  <a:cubicBezTo>
                    <a:pt x="641" y="1716"/>
                    <a:pt x="819" y="1772"/>
                    <a:pt x="1002" y="1772"/>
                  </a:cubicBezTo>
                  <a:cubicBezTo>
                    <a:pt x="1050" y="1772"/>
                    <a:pt x="1100" y="1768"/>
                    <a:pt x="1148" y="1760"/>
                  </a:cubicBezTo>
                  <a:cubicBezTo>
                    <a:pt x="1382" y="1721"/>
                    <a:pt x="1585" y="1594"/>
                    <a:pt x="1724" y="1401"/>
                  </a:cubicBezTo>
                  <a:cubicBezTo>
                    <a:pt x="1775" y="1331"/>
                    <a:pt x="1812" y="1251"/>
                    <a:pt x="1839" y="1170"/>
                  </a:cubicBezTo>
                  <a:lnTo>
                    <a:pt x="49478" y="20273"/>
                  </a:lnTo>
                  <a:cubicBezTo>
                    <a:pt x="49259" y="20661"/>
                    <a:pt x="49358" y="21161"/>
                    <a:pt x="49729" y="21426"/>
                  </a:cubicBezTo>
                  <a:cubicBezTo>
                    <a:pt x="49886" y="21538"/>
                    <a:pt x="50065" y="21592"/>
                    <a:pt x="50244" y="21592"/>
                  </a:cubicBezTo>
                  <a:cubicBezTo>
                    <a:pt x="50520" y="21592"/>
                    <a:pt x="50792" y="21463"/>
                    <a:pt x="50965" y="21223"/>
                  </a:cubicBezTo>
                  <a:cubicBezTo>
                    <a:pt x="50983" y="21196"/>
                    <a:pt x="50997" y="21168"/>
                    <a:pt x="51011" y="21141"/>
                  </a:cubicBezTo>
                  <a:lnTo>
                    <a:pt x="70453" y="38632"/>
                  </a:lnTo>
                  <a:cubicBezTo>
                    <a:pt x="70320" y="38824"/>
                    <a:pt x="70266" y="39053"/>
                    <a:pt x="70304" y="39285"/>
                  </a:cubicBezTo>
                  <a:cubicBezTo>
                    <a:pt x="70342" y="39518"/>
                    <a:pt x="70469" y="39722"/>
                    <a:pt x="70662" y="39860"/>
                  </a:cubicBezTo>
                  <a:cubicBezTo>
                    <a:pt x="70818" y="39972"/>
                    <a:pt x="70998" y="40026"/>
                    <a:pt x="71176" y="40026"/>
                  </a:cubicBezTo>
                  <a:cubicBezTo>
                    <a:pt x="71452" y="40026"/>
                    <a:pt x="71725" y="39897"/>
                    <a:pt x="71897" y="39657"/>
                  </a:cubicBezTo>
                  <a:cubicBezTo>
                    <a:pt x="71957" y="39572"/>
                    <a:pt x="71998" y="39480"/>
                    <a:pt x="72025" y="39385"/>
                  </a:cubicBezTo>
                  <a:lnTo>
                    <a:pt x="94903" y="41502"/>
                  </a:lnTo>
                  <a:cubicBezTo>
                    <a:pt x="94919" y="41758"/>
                    <a:pt x="95040" y="42007"/>
                    <a:pt x="95266" y="42168"/>
                  </a:cubicBezTo>
                  <a:cubicBezTo>
                    <a:pt x="95423" y="42280"/>
                    <a:pt x="95601" y="42334"/>
                    <a:pt x="95781" y="42334"/>
                  </a:cubicBezTo>
                  <a:cubicBezTo>
                    <a:pt x="96056" y="42334"/>
                    <a:pt x="96329" y="42206"/>
                    <a:pt x="96502" y="41965"/>
                  </a:cubicBezTo>
                  <a:cubicBezTo>
                    <a:pt x="96639" y="41772"/>
                    <a:pt x="96694" y="41539"/>
                    <a:pt x="96655" y="41305"/>
                  </a:cubicBezTo>
                  <a:cubicBezTo>
                    <a:pt x="96620" y="41070"/>
                    <a:pt x="96493" y="40865"/>
                    <a:pt x="96301" y="40727"/>
                  </a:cubicBezTo>
                  <a:cubicBezTo>
                    <a:pt x="96148" y="40618"/>
                    <a:pt x="95971" y="40561"/>
                    <a:pt x="95788" y="40561"/>
                  </a:cubicBezTo>
                  <a:cubicBezTo>
                    <a:pt x="95739" y="40561"/>
                    <a:pt x="95690" y="40565"/>
                    <a:pt x="95641" y="40573"/>
                  </a:cubicBezTo>
                  <a:cubicBezTo>
                    <a:pt x="95408" y="40613"/>
                    <a:pt x="95203" y="40739"/>
                    <a:pt x="95065" y="40932"/>
                  </a:cubicBezTo>
                  <a:cubicBezTo>
                    <a:pt x="94993" y="41035"/>
                    <a:pt x="94944" y="41149"/>
                    <a:pt x="94920" y="41266"/>
                  </a:cubicBezTo>
                  <a:lnTo>
                    <a:pt x="72064" y="39153"/>
                  </a:lnTo>
                  <a:cubicBezTo>
                    <a:pt x="72068" y="38873"/>
                    <a:pt x="71940" y="38595"/>
                    <a:pt x="71697" y="38420"/>
                  </a:cubicBezTo>
                  <a:cubicBezTo>
                    <a:pt x="71545" y="38311"/>
                    <a:pt x="71367" y="38254"/>
                    <a:pt x="71183" y="38254"/>
                  </a:cubicBezTo>
                  <a:cubicBezTo>
                    <a:pt x="71134" y="38254"/>
                    <a:pt x="71085" y="38258"/>
                    <a:pt x="71036" y="38266"/>
                  </a:cubicBezTo>
                  <a:cubicBezTo>
                    <a:pt x="70879" y="38292"/>
                    <a:pt x="70737" y="38361"/>
                    <a:pt x="70617" y="38461"/>
                  </a:cubicBezTo>
                  <a:lnTo>
                    <a:pt x="51109" y="20911"/>
                  </a:lnTo>
                  <a:cubicBezTo>
                    <a:pt x="51188" y="20572"/>
                    <a:pt x="51063" y="20203"/>
                    <a:pt x="50764" y="19988"/>
                  </a:cubicBezTo>
                  <a:cubicBezTo>
                    <a:pt x="50609" y="19877"/>
                    <a:pt x="50430" y="19824"/>
                    <a:pt x="50253" y="19824"/>
                  </a:cubicBezTo>
                  <a:cubicBezTo>
                    <a:pt x="50023" y="19824"/>
                    <a:pt x="49796" y="19913"/>
                    <a:pt x="49627" y="20080"/>
                  </a:cubicBezTo>
                  <a:lnTo>
                    <a:pt x="1890" y="937"/>
                  </a:lnTo>
                  <a:cubicBezTo>
                    <a:pt x="1894" y="873"/>
                    <a:pt x="1893" y="807"/>
                    <a:pt x="1881" y="741"/>
                  </a:cubicBezTo>
                  <a:cubicBezTo>
                    <a:pt x="1842" y="507"/>
                    <a:pt x="1715" y="304"/>
                    <a:pt x="1523" y="167"/>
                  </a:cubicBezTo>
                  <a:cubicBezTo>
                    <a:pt x="1371" y="58"/>
                    <a:pt x="1192" y="1"/>
                    <a:pt x="10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40" name="Google Shape;540;p48"/>
          <p:cNvPicPr preferRelativeResize="0"/>
          <p:nvPr/>
        </p:nvPicPr>
        <p:blipFill>
          <a:blip r:embed="rId3">
            <a:alphaModFix/>
          </a:blip>
          <a:stretch>
            <a:fillRect/>
          </a:stretch>
        </p:blipFill>
        <p:spPr>
          <a:xfrm rot="10800000" flipH="1">
            <a:off x="5738810" y="0"/>
            <a:ext cx="3405191" cy="5143500"/>
          </a:xfrm>
          <a:prstGeom prst="rect">
            <a:avLst/>
          </a:prstGeom>
          <a:noFill/>
          <a:ln>
            <a:noFill/>
          </a:ln>
        </p:spPr>
      </p:pic>
      <p:sp>
        <p:nvSpPr>
          <p:cNvPr id="541" name="Google Shape;541;p48"/>
          <p:cNvSpPr txBox="1">
            <a:spLocks noGrp="1"/>
          </p:cNvSpPr>
          <p:nvPr>
            <p:ph type="title"/>
          </p:nvPr>
        </p:nvSpPr>
        <p:spPr>
          <a:xfrm>
            <a:off x="713225" y="747263"/>
            <a:ext cx="3281700" cy="953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Thanks!</a:t>
            </a:r>
            <a:endParaRPr/>
          </a:p>
        </p:txBody>
      </p:sp>
      <p:sp>
        <p:nvSpPr>
          <p:cNvPr id="542" name="Google Shape;542;p48"/>
          <p:cNvSpPr txBox="1">
            <a:spLocks noGrp="1"/>
          </p:cNvSpPr>
          <p:nvPr>
            <p:ph type="subTitle" idx="1"/>
          </p:nvPr>
        </p:nvSpPr>
        <p:spPr>
          <a:xfrm>
            <a:off x="713225" y="1584449"/>
            <a:ext cx="3281700" cy="1686652"/>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b="1" dirty="0"/>
              <a:t>Do you have any questions?</a:t>
            </a:r>
            <a:endParaRPr b="1" dirty="0"/>
          </a:p>
          <a:p>
            <a:pPr marL="0" lvl="0" indent="0" algn="l" rtl="0">
              <a:spcBef>
                <a:spcPts val="0"/>
              </a:spcBef>
              <a:spcAft>
                <a:spcPts val="1200"/>
              </a:spcAft>
              <a:buNone/>
            </a:pPr>
            <a:r>
              <a:rPr lang="en-US" dirty="0" err="1"/>
              <a:t>seteleja@buffalostate.edu</a:t>
            </a:r>
            <a:r>
              <a:rPr lang="en-US" dirty="0"/>
              <a:t> (work)</a:t>
            </a:r>
            <a:endParaRPr dirty="0"/>
          </a:p>
          <a:p>
            <a:pPr marL="0" lvl="0" indent="0" algn="l" rtl="0">
              <a:spcBef>
                <a:spcPts val="0"/>
              </a:spcBef>
              <a:spcAft>
                <a:spcPts val="1200"/>
              </a:spcAft>
              <a:buNone/>
            </a:pPr>
            <a:r>
              <a:rPr lang="en-US" dirty="0" err="1"/>
              <a:t>juliesetele@gmail.com</a:t>
            </a:r>
            <a:r>
              <a:rPr lang="en-US" dirty="0"/>
              <a:t> (personal)</a:t>
            </a:r>
          </a:p>
          <a:p>
            <a:pPr marL="0" lvl="0" indent="0" algn="l" rtl="0">
              <a:spcBef>
                <a:spcPts val="0"/>
              </a:spcBef>
              <a:spcAft>
                <a:spcPts val="1200"/>
              </a:spcAft>
              <a:buNone/>
            </a:pPr>
            <a:r>
              <a:rPr lang="en-US" dirty="0" err="1"/>
              <a:t>juliesetele.com</a:t>
            </a:r>
            <a:r>
              <a:rPr lang="en-US" dirty="0"/>
              <a:t> (personal)</a:t>
            </a:r>
          </a:p>
          <a:p>
            <a:pPr marL="0" lvl="0" indent="0" algn="l" rtl="0">
              <a:spcBef>
                <a:spcPts val="0"/>
              </a:spcBef>
              <a:spcAft>
                <a:spcPts val="1200"/>
              </a:spcAft>
              <a:buNone/>
            </a:pPr>
            <a:r>
              <a:rPr lang="en-US" dirty="0" err="1"/>
              <a:t>Jujubeees.zines</a:t>
            </a:r>
            <a:r>
              <a:rPr lang="en-US" dirty="0"/>
              <a:t> on Instagram (personal)</a:t>
            </a:r>
            <a:endParaRPr dirty="0"/>
          </a:p>
        </p:txBody>
      </p:sp>
      <p:sp>
        <p:nvSpPr>
          <p:cNvPr id="543" name="Google Shape;543;p48"/>
          <p:cNvSpPr txBox="1"/>
          <p:nvPr/>
        </p:nvSpPr>
        <p:spPr>
          <a:xfrm>
            <a:off x="713225" y="4135838"/>
            <a:ext cx="3278700" cy="26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Cairo"/>
                <a:ea typeface="Cairo"/>
                <a:cs typeface="Cairo"/>
                <a:sym typeface="Cairo"/>
              </a:rPr>
              <a:t>Please keep this slide for attribution</a:t>
            </a:r>
            <a:endParaRPr sz="1000">
              <a:solidFill>
                <a:schemeClr val="dk1"/>
              </a:solidFill>
              <a:latin typeface="Cairo"/>
              <a:ea typeface="Cairo"/>
              <a:cs typeface="Cairo"/>
              <a:sym typeface="Cairo"/>
            </a:endParaRPr>
          </a:p>
        </p:txBody>
      </p:sp>
    </p:spTree>
  </p:cSld>
  <p:clrMapOvr>
    <a:masterClrMapping/>
  </p:clrMapOvr>
</p:sld>
</file>

<file path=ppt/theme/theme1.xml><?xml version="1.0" encoding="utf-8"?>
<a:theme xmlns:a="http://schemas.openxmlformats.org/drawingml/2006/main" name="Data Migration Project Proposal by Slidesgo">
  <a:themeElements>
    <a:clrScheme name="Simple Light">
      <a:dk1>
        <a:srgbClr val="241160"/>
      </a:dk1>
      <a:lt1>
        <a:srgbClr val="FFFFFF"/>
      </a:lt1>
      <a:dk2>
        <a:srgbClr val="E2E4FC"/>
      </a:dk2>
      <a:lt2>
        <a:srgbClr val="8861F1"/>
      </a:lt2>
      <a:accent1>
        <a:srgbClr val="545EEA"/>
      </a:accent1>
      <a:accent2>
        <a:srgbClr val="0B9CDC"/>
      </a:accent2>
      <a:accent3>
        <a:srgbClr val="01CFE6"/>
      </a:accent3>
      <a:accent4>
        <a:srgbClr val="FFFFFF"/>
      </a:accent4>
      <a:accent5>
        <a:srgbClr val="FFFFFF"/>
      </a:accent5>
      <a:accent6>
        <a:srgbClr val="FFFFFF"/>
      </a:accent6>
      <a:hlink>
        <a:srgbClr val="24116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1113</Words>
  <Application>Microsoft Macintosh PowerPoint</Application>
  <PresentationFormat>On-screen Show (16:9)</PresentationFormat>
  <Paragraphs>62</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Space Grotesk</vt:lpstr>
      <vt:lpstr>Raleway</vt:lpstr>
      <vt:lpstr>Space Grotesk Medium</vt:lpstr>
      <vt:lpstr>Cairo</vt:lpstr>
      <vt:lpstr>Data Migration Project Proposal by Slidesgo</vt:lpstr>
      <vt:lpstr>AI Refusal in Libraries</vt:lpstr>
      <vt:lpstr>Kay Slater, 2025, “Against AI: Critical Refusal in the Library,” Library Trends 73(4): 588-608</vt:lpstr>
      <vt:lpstr>Kay Slater, 2025, “Against AI: Critical Refusal in the Library,” Library Trends 73(4): 588-608</vt:lpstr>
      <vt:lpstr>Sarah Appedu, 2026, “Libraries as necessary sites for refusing faux fables of technofascism and imagining otherwise,” AI &amp; Ethics 6: 485</vt:lpstr>
      <vt:lpstr>Sarah Appedu, 2026, “Libraries as necessary sites for refusing faux fables of technofascism and imagining otherwise,” AI &amp; Ethics 6: 485</vt:lpstr>
      <vt:lpstr>Sarah Appedu, 2026, “Libraries as necessary sites for refusing faux fables of technofascism and imagining otherwise,” AI &amp; Ethics 6: 485</vt:lpstr>
      <vt:lpstr>Sarah Appedu, 2026, “Libraries as necessary sites for refusing faux fables of technofascism and imagining otherwise,” AI &amp; Ethics 6: 485</vt:lpstr>
      <vt:lpstr>Jason Zagami, 2026, “AI refusal in higher education,” Higher Education Research &amp; Development 45(7): 2287-2294</vt:lpstr>
      <vt:lpstr>Jason Zagami, 2026, “AI refusal in higher education,” Higher Education Research &amp; Development 45(7): 2287-2294</vt:lpstr>
      <vt:lpstr>Other recommended reads/listens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Setele, Julie A</cp:lastModifiedBy>
  <cp:revision>4</cp:revision>
  <dcterms:modified xsi:type="dcterms:W3CDTF">2026-10-21T22:18:58Z</dcterms:modified>
</cp:coreProperties>
</file>